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35"/>
  </p:notesMasterIdLst>
  <p:handoutMasterIdLst>
    <p:handoutMasterId r:id="rId36"/>
  </p:handoutMasterIdLst>
  <p:sldIdLst>
    <p:sldId id="271" r:id="rId11"/>
    <p:sldId id="310" r:id="rId12"/>
    <p:sldId id="311" r:id="rId13"/>
    <p:sldId id="313" r:id="rId14"/>
    <p:sldId id="333" r:id="rId15"/>
    <p:sldId id="314" r:id="rId16"/>
    <p:sldId id="338" r:id="rId17"/>
    <p:sldId id="322" r:id="rId18"/>
    <p:sldId id="347" r:id="rId19"/>
    <p:sldId id="346" r:id="rId20"/>
    <p:sldId id="336" r:id="rId21"/>
    <p:sldId id="337" r:id="rId22"/>
    <p:sldId id="323" r:id="rId23"/>
    <p:sldId id="339" r:id="rId24"/>
    <p:sldId id="343" r:id="rId25"/>
    <p:sldId id="340" r:id="rId26"/>
    <p:sldId id="344" r:id="rId27"/>
    <p:sldId id="341" r:id="rId28"/>
    <p:sldId id="345" r:id="rId29"/>
    <p:sldId id="342" r:id="rId30"/>
    <p:sldId id="348" r:id="rId31"/>
    <p:sldId id="349" r:id="rId32"/>
    <p:sldId id="330" r:id="rId33"/>
    <p:sldId id="302"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7BA631-C4DC-AFC6-07AC-4994AFA91E22}" name="Lewis, Cathleen [BPU]" initials="CL" userId="S::Cathleen.Lewis@bpu.nj.gov::e236f978-cf17-49fb-a672-13167f7b1ece" providerId="AD"/>
  <p188:author id="{09B77C5D-ECC4-32A5-039F-B01FAEBE1A2C}" name="Lewis, Cathleen [BPU]" initials="L[" userId="S::cathleen.lewis@bpu.nj.gov::e236f978-cf17-49fb-a672-13167f7b1ece" providerId="AD"/>
  <p188:author id="{838B019A-423B-5589-0B5A-A1B41A12AFE2}" name="Korsh, Jessica [BPU]" initials="JK" userId="S::jessica.korsh@bpu.nj.gov::6ff4382e-adfd-4f3f-b646-01b41fa24f69" providerId="AD"/>
  <p188:author id="{FEFBE8A6-CAA1-8AD4-E676-9EAD4A02AA55}" name="Augustin, Judith [BPU]" initials="AJ[" userId="S::Judith.Augustin@bpu.nj.gov::6b238ac8-5394-4d34-98c3-026e4d029c9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99"/>
    <a:srgbClr val="005E09"/>
    <a:srgbClr val="01730D"/>
    <a:srgbClr val="039C48"/>
    <a:srgbClr val="4D4D4D"/>
    <a:srgbClr val="898FBA"/>
    <a:srgbClr val="085AFB"/>
    <a:srgbClr val="95C9FD"/>
    <a:srgbClr val="F8E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BB60F6-72FC-4F84-8C0E-A50690855D97}" v="14" dt="2024-06-03T14:42:18.0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387" y="3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21" Type="http://schemas.openxmlformats.org/officeDocument/2006/relationships/slide" Target="slides/slide11.xml"/><Relationship Id="rId34" Type="http://schemas.openxmlformats.org/officeDocument/2006/relationships/slide" Target="slides/slide24.xml"/><Relationship Id="rId42"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notesMaster" Target="notesMasters/notes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sonj.sharepoint.com/sites/CleanFleetTeam/Shared%20Documents/Copy%20of%20Presentation%20charts%20FY2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onj.sharepoint.com/sites/CleanFleetTeam/Shared%20Documents/Copy%20of%20Presentation%20charts%20FY2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onj.sharepoint.com/sites/CleanFleetTeam/Shared%20Documents/Copy%20of%20Presentation%20charts%20FY2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onj.sharepoint.com/sites/CleanFleetTeam/Shared%20Documents/Copy%20of%20Presentation%20charts%20FY25.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'Charge Up '!$E$1</c:f>
              <c:strCache>
                <c:ptCount val="1"/>
                <c:pt idx="0">
                  <c:v>Incentives </c:v>
                </c:pt>
              </c:strCache>
            </c:strRef>
          </c:tx>
          <c:spPr>
            <a:solidFill>
              <a:schemeClr val="accent1"/>
            </a:solidFill>
            <a:ln>
              <a:noFill/>
            </a:ln>
            <a:effectLst/>
            <a:sp3d/>
          </c:spPr>
          <c:invertIfNegative val="0"/>
          <c:dPt>
            <c:idx val="0"/>
            <c:invertIfNegative val="0"/>
            <c:bubble3D val="0"/>
            <c:spPr>
              <a:solidFill>
                <a:srgbClr val="FF9900"/>
              </a:solidFill>
              <a:ln>
                <a:noFill/>
              </a:ln>
              <a:effectLst/>
              <a:sp3d/>
            </c:spPr>
            <c:extLst>
              <c:ext xmlns:c16="http://schemas.microsoft.com/office/drawing/2014/chart" uri="{C3380CC4-5D6E-409C-BE32-E72D297353CC}">
                <c16:uniqueId val="{00000007-A1C7-4EFB-BC4C-D9C7636AB040}"/>
              </c:ext>
            </c:extLst>
          </c:dPt>
          <c:dPt>
            <c:idx val="1"/>
            <c:invertIfNegative val="0"/>
            <c:bubble3D val="0"/>
            <c:spPr>
              <a:solidFill>
                <a:srgbClr val="FF9900"/>
              </a:solidFill>
              <a:ln>
                <a:noFill/>
              </a:ln>
              <a:effectLst/>
              <a:sp3d/>
            </c:spPr>
            <c:extLst>
              <c:ext xmlns:c16="http://schemas.microsoft.com/office/drawing/2014/chart" uri="{C3380CC4-5D6E-409C-BE32-E72D297353CC}">
                <c16:uniqueId val="{00000006-A1C7-4EFB-BC4C-D9C7636AB040}"/>
              </c:ext>
            </c:extLst>
          </c:dPt>
          <c:dPt>
            <c:idx val="2"/>
            <c:invertIfNegative val="0"/>
            <c:bubble3D val="0"/>
            <c:spPr>
              <a:solidFill>
                <a:srgbClr val="FF9900"/>
              </a:solidFill>
              <a:ln>
                <a:noFill/>
              </a:ln>
              <a:effectLst/>
              <a:sp3d/>
            </c:spPr>
            <c:extLst>
              <c:ext xmlns:c16="http://schemas.microsoft.com/office/drawing/2014/chart" uri="{C3380CC4-5D6E-409C-BE32-E72D297353CC}">
                <c16:uniqueId val="{00000005-A1C7-4EFB-BC4C-D9C7636AB040}"/>
              </c:ext>
            </c:extLst>
          </c:dPt>
          <c:dPt>
            <c:idx val="3"/>
            <c:invertIfNegative val="0"/>
            <c:bubble3D val="0"/>
            <c:spPr>
              <a:solidFill>
                <a:srgbClr val="FF9900"/>
              </a:solidFill>
              <a:ln>
                <a:noFill/>
              </a:ln>
              <a:effectLst/>
              <a:sp3d/>
            </c:spPr>
            <c:extLst>
              <c:ext xmlns:c16="http://schemas.microsoft.com/office/drawing/2014/chart" uri="{C3380CC4-5D6E-409C-BE32-E72D297353CC}">
                <c16:uniqueId val="{00000004-A1C7-4EFB-BC4C-D9C7636AB040}"/>
              </c:ext>
            </c:extLst>
          </c:dPt>
          <c:dPt>
            <c:idx val="4"/>
            <c:invertIfNegative val="0"/>
            <c:bubble3D val="0"/>
            <c:spPr>
              <a:solidFill>
                <a:schemeClr val="tx2">
                  <a:lumMod val="60000"/>
                  <a:lumOff val="40000"/>
                </a:schemeClr>
              </a:solidFill>
              <a:ln>
                <a:noFill/>
              </a:ln>
              <a:effectLst/>
              <a:sp3d/>
            </c:spPr>
            <c:extLst>
              <c:ext xmlns:c16="http://schemas.microsoft.com/office/drawing/2014/chart" uri="{C3380CC4-5D6E-409C-BE32-E72D297353CC}">
                <c16:uniqueId val="{00000001-ECA5-452B-A741-3369B913B838}"/>
              </c:ext>
            </c:extLst>
          </c:dPt>
          <c:dPt>
            <c:idx val="5"/>
            <c:invertIfNegative val="0"/>
            <c:bubble3D val="0"/>
            <c:spPr>
              <a:solidFill>
                <a:schemeClr val="tx2">
                  <a:lumMod val="60000"/>
                  <a:lumOff val="40000"/>
                </a:schemeClr>
              </a:solidFill>
              <a:ln>
                <a:noFill/>
              </a:ln>
              <a:effectLst/>
              <a:sp3d/>
            </c:spPr>
            <c:extLst>
              <c:ext xmlns:c16="http://schemas.microsoft.com/office/drawing/2014/chart" uri="{C3380CC4-5D6E-409C-BE32-E72D297353CC}">
                <c16:uniqueId val="{00000000-ECA5-452B-A741-3369B913B838}"/>
              </c:ext>
            </c:extLst>
          </c:dPt>
          <c:cat>
            <c:multiLvlStrRef>
              <c:f>'Charge Up '!$A$2:$C$7</c:f>
              <c:multiLvlStrCache>
                <c:ptCount val="6"/>
                <c:lvl>
                  <c:pt idx="0">
                    <c:v>$40 Million </c:v>
                  </c:pt>
                  <c:pt idx="1">
                    <c:v>$21 Million </c:v>
                  </c:pt>
                  <c:pt idx="2">
                    <c:v>$37 Million </c:v>
                  </c:pt>
                  <c:pt idx="3">
                    <c:v>$31.7 Million </c:v>
                  </c:pt>
                  <c:pt idx="4">
                    <c:v>$30 Million</c:v>
                  </c:pt>
                  <c:pt idx="5">
                    <c:v>$50 Million</c:v>
                  </c:pt>
                </c:lvl>
                <c:lvl>
                  <c:pt idx="0">
                    <c:v>Post Purchase (FY21-FY22)</c:v>
                  </c:pt>
                  <c:pt idx="1">
                    <c:v>Point of Sale (FY22)*</c:v>
                  </c:pt>
                  <c:pt idx="2">
                    <c:v>Point of Sale (FY23)*</c:v>
                  </c:pt>
                  <c:pt idx="3">
                    <c:v>Point of Sale</c:v>
                  </c:pt>
                  <c:pt idx="4">
                    <c:v>Point of Sale (FY25) Projected</c:v>
                  </c:pt>
                  <c:pt idx="5">
                    <c:v>Point of Sale (FY25) Projected</c:v>
                  </c:pt>
                </c:lvl>
                <c:lvl>
                  <c:pt idx="0">
                    <c:v>Year 1</c:v>
                  </c:pt>
                  <c:pt idx="1">
                    <c:v>Year 2</c:v>
                  </c:pt>
                  <c:pt idx="2">
                    <c:v>Year 3</c:v>
                  </c:pt>
                  <c:pt idx="3">
                    <c:v>Year 4</c:v>
                  </c:pt>
                  <c:pt idx="4">
                    <c:v>Year 5</c:v>
                  </c:pt>
                  <c:pt idx="5">
                    <c:v>Proposed Year 5**</c:v>
                  </c:pt>
                </c:lvl>
              </c:multiLvlStrCache>
            </c:multiLvlStrRef>
          </c:cat>
          <c:val>
            <c:numRef>
              <c:f>'Charge Up '!$E$2:$E$7</c:f>
              <c:numCache>
                <c:formatCode>General</c:formatCode>
                <c:ptCount val="6"/>
                <c:pt idx="0">
                  <c:v>8434</c:v>
                </c:pt>
                <c:pt idx="1">
                  <c:v>5622</c:v>
                </c:pt>
                <c:pt idx="2">
                  <c:v>12684</c:v>
                </c:pt>
                <c:pt idx="3">
                  <c:v>10666</c:v>
                </c:pt>
                <c:pt idx="4">
                  <c:v>20000</c:v>
                </c:pt>
                <c:pt idx="5">
                  <c:v>32000</c:v>
                </c:pt>
              </c:numCache>
            </c:numRef>
          </c:val>
          <c:extLst>
            <c:ext xmlns:c16="http://schemas.microsoft.com/office/drawing/2014/chart" uri="{C3380CC4-5D6E-409C-BE32-E72D297353CC}">
              <c16:uniqueId val="{00000000-58D1-4B9A-8C78-C8962D2C5B68}"/>
            </c:ext>
          </c:extLst>
        </c:ser>
        <c:dLbls>
          <c:showLegendKey val="0"/>
          <c:showVal val="0"/>
          <c:showCatName val="0"/>
          <c:showSerName val="0"/>
          <c:showPercent val="0"/>
          <c:showBubbleSize val="0"/>
        </c:dLbls>
        <c:gapWidth val="150"/>
        <c:shape val="box"/>
        <c:axId val="12964944"/>
        <c:axId val="12958288"/>
        <c:axId val="0"/>
      </c:bar3DChart>
      <c:catAx>
        <c:axId val="12964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58288"/>
        <c:crosses val="autoZero"/>
        <c:auto val="1"/>
        <c:lblAlgn val="ctr"/>
        <c:lblOffset val="100"/>
        <c:noMultiLvlLbl val="0"/>
      </c:catAx>
      <c:valAx>
        <c:axId val="12958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64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Clean Fleet Incentives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'Clean Fleet '!$J$23</c:f>
              <c:strCache>
                <c:ptCount val="1"/>
                <c:pt idx="0">
                  <c:v>Incentives</c:v>
                </c:pt>
              </c:strCache>
            </c:strRef>
          </c:tx>
          <c:spPr>
            <a:solidFill>
              <a:schemeClr val="accent1"/>
            </a:solidFill>
            <a:ln>
              <a:noFill/>
            </a:ln>
            <a:effectLst/>
          </c:spPr>
          <c:invertIfNegative val="0"/>
          <c:cat>
            <c:strRef>
              <c:f>'Clean Fleet '!$I$24:$I$31</c:f>
              <c:strCache>
                <c:ptCount val="7"/>
                <c:pt idx="0">
                  <c:v>FY 22 Chargers </c:v>
                </c:pt>
                <c:pt idx="1">
                  <c:v>FY 23 Chargers</c:v>
                </c:pt>
                <c:pt idx="2">
                  <c:v>FY 24 Chargers</c:v>
                </c:pt>
                <c:pt idx="4">
                  <c:v>FY 22 Cars</c:v>
                </c:pt>
                <c:pt idx="5">
                  <c:v>FY 23 Cars</c:v>
                </c:pt>
                <c:pt idx="6">
                  <c:v>FY 24 Cars</c:v>
                </c:pt>
              </c:strCache>
            </c:strRef>
          </c:cat>
          <c:val>
            <c:numRef>
              <c:f>'Clean Fleet '!$J$24:$J$31</c:f>
              <c:numCache>
                <c:formatCode>General</c:formatCode>
                <c:ptCount val="8"/>
                <c:pt idx="0">
                  <c:v>61</c:v>
                </c:pt>
                <c:pt idx="1">
                  <c:v>24</c:v>
                </c:pt>
                <c:pt idx="2">
                  <c:v>84</c:v>
                </c:pt>
                <c:pt idx="4">
                  <c:v>106</c:v>
                </c:pt>
                <c:pt idx="5">
                  <c:v>10</c:v>
                </c:pt>
                <c:pt idx="6">
                  <c:v>148</c:v>
                </c:pt>
              </c:numCache>
            </c:numRef>
          </c:val>
          <c:extLst>
            <c:ext xmlns:c16="http://schemas.microsoft.com/office/drawing/2014/chart" uri="{C3380CC4-5D6E-409C-BE32-E72D297353CC}">
              <c16:uniqueId val="{00000000-4680-423B-8FAA-732496D71AEE}"/>
            </c:ext>
          </c:extLst>
        </c:ser>
        <c:dLbls>
          <c:showLegendKey val="0"/>
          <c:showVal val="0"/>
          <c:showCatName val="0"/>
          <c:showSerName val="0"/>
          <c:showPercent val="0"/>
          <c:showBubbleSize val="0"/>
        </c:dLbls>
        <c:gapWidth val="150"/>
        <c:overlap val="100"/>
        <c:axId val="270919120"/>
        <c:axId val="270919952"/>
      </c:barChart>
      <c:catAx>
        <c:axId val="270919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19952"/>
        <c:crosses val="autoZero"/>
        <c:auto val="1"/>
        <c:lblAlgn val="ctr"/>
        <c:lblOffset val="100"/>
        <c:noMultiLvlLbl val="0"/>
      </c:catAx>
      <c:valAx>
        <c:axId val="270919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19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MUD Statistics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9713779527559053"/>
          <c:y val="0.17634259259259263"/>
          <c:w val="0.65330664916885395"/>
          <c:h val="0.72088764946048411"/>
        </c:manualLayout>
      </c:layout>
      <c:bar3DChart>
        <c:barDir val="bar"/>
        <c:grouping val="clustered"/>
        <c:varyColors val="0"/>
        <c:ser>
          <c:idx val="0"/>
          <c:order val="0"/>
          <c:spPr>
            <a:solidFill>
              <a:schemeClr val="accent1"/>
            </a:solidFill>
            <a:ln>
              <a:noFill/>
            </a:ln>
            <a:effectLst/>
            <a:sp3d/>
          </c:spPr>
          <c:invertIfNegative val="0"/>
          <c:cat>
            <c:strRef>
              <c:f>MUD!$A$9:$A$12</c:f>
              <c:strCache>
                <c:ptCount val="3"/>
                <c:pt idx="0">
                  <c:v>FY 22 ($5.25 M) </c:v>
                </c:pt>
                <c:pt idx="1">
                  <c:v>FY 23 Awarded ($6.16M)</c:v>
                </c:pt>
                <c:pt idx="2">
                  <c:v>FY 24 Awarded (3.5 M)</c:v>
                </c:pt>
              </c:strCache>
            </c:strRef>
          </c:cat>
          <c:val>
            <c:numRef>
              <c:f>MUD!$B$9:$B$12</c:f>
              <c:numCache>
                <c:formatCode>General</c:formatCode>
                <c:ptCount val="4"/>
                <c:pt idx="0">
                  <c:v>757</c:v>
                </c:pt>
                <c:pt idx="1">
                  <c:v>1307</c:v>
                </c:pt>
                <c:pt idx="2">
                  <c:v>709</c:v>
                </c:pt>
              </c:numCache>
            </c:numRef>
          </c:val>
          <c:extLst>
            <c:ext xmlns:c16="http://schemas.microsoft.com/office/drawing/2014/chart" uri="{C3380CC4-5D6E-409C-BE32-E72D297353CC}">
              <c16:uniqueId val="{00000000-79FF-446C-8DC3-A58BACE28FE8}"/>
            </c:ext>
          </c:extLst>
        </c:ser>
        <c:dLbls>
          <c:showLegendKey val="0"/>
          <c:showVal val="0"/>
          <c:showCatName val="0"/>
          <c:showSerName val="0"/>
          <c:showPercent val="0"/>
          <c:showBubbleSize val="0"/>
        </c:dLbls>
        <c:gapWidth val="150"/>
        <c:shape val="box"/>
        <c:axId val="270912880"/>
        <c:axId val="270914960"/>
        <c:axId val="0"/>
      </c:bar3DChart>
      <c:catAx>
        <c:axId val="270912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14960"/>
        <c:crosses val="autoZero"/>
        <c:auto val="1"/>
        <c:lblAlgn val="ctr"/>
        <c:lblOffset val="100"/>
        <c:noMultiLvlLbl val="0"/>
      </c:catAx>
      <c:valAx>
        <c:axId val="2709149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EV Tourism Chargers</a:t>
            </a:r>
            <a:r>
              <a:rPr lang="en-US"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'EV Tourism '!$B$20</c:f>
              <c:strCache>
                <c:ptCount val="1"/>
                <c:pt idx="0">
                  <c:v>Chargers </c:v>
                </c:pt>
              </c:strCache>
            </c:strRef>
          </c:tx>
          <c:spPr>
            <a:solidFill>
              <a:schemeClr val="accent1"/>
            </a:solidFill>
            <a:ln>
              <a:noFill/>
            </a:ln>
            <a:effectLst/>
          </c:spPr>
          <c:invertIfNegative val="0"/>
          <c:cat>
            <c:strRef>
              <c:f>'EV Tourism '!$A$21:$A$24</c:f>
              <c:strCache>
                <c:ptCount val="3"/>
                <c:pt idx="0">
                  <c:v>FY 22 ($5.9 M) </c:v>
                </c:pt>
                <c:pt idx="1">
                  <c:v>FY 23 Awards ($1M)</c:v>
                </c:pt>
                <c:pt idx="2">
                  <c:v>FY 24 Awards ($1M)</c:v>
                </c:pt>
              </c:strCache>
            </c:strRef>
          </c:cat>
          <c:val>
            <c:numRef>
              <c:f>'EV Tourism '!$B$21:$B$24</c:f>
              <c:numCache>
                <c:formatCode>General</c:formatCode>
                <c:ptCount val="4"/>
                <c:pt idx="0">
                  <c:v>223</c:v>
                </c:pt>
                <c:pt idx="1">
                  <c:v>30</c:v>
                </c:pt>
                <c:pt idx="2">
                  <c:v>41</c:v>
                </c:pt>
              </c:numCache>
            </c:numRef>
          </c:val>
          <c:extLst>
            <c:ext xmlns:c16="http://schemas.microsoft.com/office/drawing/2014/chart" uri="{C3380CC4-5D6E-409C-BE32-E72D297353CC}">
              <c16:uniqueId val="{00000000-0CAC-4A7B-BBF0-B00B43A92FE7}"/>
            </c:ext>
          </c:extLst>
        </c:ser>
        <c:dLbls>
          <c:showLegendKey val="0"/>
          <c:showVal val="0"/>
          <c:showCatName val="0"/>
          <c:showSerName val="0"/>
          <c:showPercent val="0"/>
          <c:showBubbleSize val="0"/>
        </c:dLbls>
        <c:gapWidth val="150"/>
        <c:overlap val="100"/>
        <c:axId val="270912048"/>
        <c:axId val="270905392"/>
      </c:barChart>
      <c:catAx>
        <c:axId val="270912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05392"/>
        <c:crosses val="autoZero"/>
        <c:auto val="1"/>
        <c:lblAlgn val="ctr"/>
        <c:lblOffset val="100"/>
        <c:noMultiLvlLbl val="0"/>
      </c:catAx>
      <c:valAx>
        <c:axId val="270905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912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pt>
    <dgm:pt modelId="{6CF8506A-AFA4-422D-90A0-EB4C2ED40DCB}" type="pres">
      <dgm:prSet presAssocID="{8284E161-D608-456A-8848-619C5DB0398A}" presName="rootConnector" presStyleLbl="node1" presStyleIdx="0" presStyleCnt="2"/>
      <dgm:spPr/>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pt>
    <dgm:pt modelId="{A0F1A35E-03A9-4278-B4E2-95B1CE89083A}" type="pres">
      <dgm:prSet presAssocID="{483D2FBA-5F44-4231-86ED-7512007B9106}" presName="childText" presStyleLbl="bgAcc1" presStyleIdx="0" presStyleCnt="4">
        <dgm:presLayoutVars>
          <dgm:bulletEnabled val="1"/>
        </dgm:presLayoutVars>
      </dgm:prSet>
      <dgm:spPr/>
    </dgm:pt>
    <dgm:pt modelId="{76ECD7A7-4FDB-4AEA-91F3-0A111DCA264A}" type="pres">
      <dgm:prSet presAssocID="{01E43A0C-94C5-4384-9FBC-F98C976BCC15}" presName="Name13" presStyleLbl="parChTrans1D2" presStyleIdx="1" presStyleCnt="4"/>
      <dgm:spPr/>
    </dgm:pt>
    <dgm:pt modelId="{4EC61DEC-3A13-4F2D-BBD1-7BC51B90EE14}" type="pres">
      <dgm:prSet presAssocID="{4DE49E76-84B5-4601-9E29-F49261C03BBF}" presName="childText" presStyleLbl="bgAcc1" presStyleIdx="1" presStyleCnt="4">
        <dgm:presLayoutVars>
          <dgm:bulletEnabled val="1"/>
        </dgm:presLayoutVars>
      </dgm:prSet>
      <dgm:spPr/>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pt>
    <dgm:pt modelId="{D7F881B9-510D-4F3B-8F1B-8C427D3E7C91}" type="pres">
      <dgm:prSet presAssocID="{A3DF9733-D1BE-46DA-A907-20E601CF748A}" presName="rootConnector" presStyleLbl="node1" presStyleIdx="1" presStyleCnt="2"/>
      <dgm:spPr/>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pt>
    <dgm:pt modelId="{C3DFAFC8-8F6D-4802-955E-03C1FC3CC18D}" type="pres">
      <dgm:prSet presAssocID="{DF39EC58-26E5-4B41-95EF-0B49F26F8632}" presName="childText" presStyleLbl="bgAcc1" presStyleIdx="2" presStyleCnt="4">
        <dgm:presLayoutVars>
          <dgm:bulletEnabled val="1"/>
        </dgm:presLayoutVars>
      </dgm:prSet>
      <dgm:spPr/>
    </dgm:pt>
    <dgm:pt modelId="{AFD97AE4-02AE-4327-A5EC-28536CE38A87}" type="pres">
      <dgm:prSet presAssocID="{2E42851A-1911-4CDF-9345-425F466FE99D}" presName="Name13" presStyleLbl="parChTrans1D2" presStyleIdx="3" presStyleCnt="4"/>
      <dgm:spPr/>
    </dgm:pt>
    <dgm:pt modelId="{0F608AE9-4E79-4DBC-8ED6-3B94C1CE8C40}" type="pres">
      <dgm:prSet presAssocID="{E76BDCE3-F10F-4D25-A7DD-E0CDA7EAA8A7}" presName="childText" presStyleLbl="bgAcc1" presStyleIdx="3" presStyleCnt="4">
        <dgm:presLayoutVars>
          <dgm:bulletEnabled val="1"/>
        </dgm:presLayoutVars>
      </dgm:prSet>
      <dgm:spPr/>
    </dgm:pt>
  </dgm:ptLst>
  <dgm:cxnLst>
    <dgm:cxn modelId="{84E64217-2EBA-428D-9780-088527E7BAB8}" type="presOf" srcId="{A3DF9733-D1BE-46DA-A907-20E601CF748A}" destId="{CAFA5640-0BA3-4EDB-B835-219B48F0304A}" srcOrd="0"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BEDA583A-AE3F-42B8-A5B3-EF7479046256}" type="presOf" srcId="{483D2FBA-5F44-4231-86ED-7512007B9106}" destId="{A0F1A35E-03A9-4278-B4E2-95B1CE89083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42D3D48-00A8-4371-9256-59D48AD30C75}" type="presOf" srcId="{8284E161-D608-456A-8848-619C5DB0398A}" destId="{6CF8506A-AFA4-422D-90A0-EB4C2ED40DCB}" srcOrd="1"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58C2DD51-6E4C-4821-BA1D-5B60BE3369EE}" srcId="{A3DF9733-D1BE-46DA-A907-20E601CF748A}" destId="{E76BDCE3-F10F-4D25-A7DD-E0CDA7EAA8A7}" srcOrd="1" destOrd="0" parTransId="{2E42851A-1911-4CDF-9345-425F466FE99D}" sibTransId="{65E0AE15-F030-41A5-8C3D-A81B8FB99FB6}"/>
    <dgm:cxn modelId="{670C3877-06BA-4EC3-83E1-D76B33A16179}" type="presOf" srcId="{98AD65FF-EF56-4E4B-BB01-B0980B944C5B}" destId="{4CC92A88-D6D5-4D8E-BFC4-AE857A5E9CA3}"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5DE67588-6277-442B-A73B-A6B559889E70}" srcId="{8284E161-D608-456A-8848-619C5DB0398A}" destId="{4DE49E76-84B5-4601-9E29-F49261C03BBF}" srcOrd="1" destOrd="0" parTransId="{01E43A0C-94C5-4384-9FBC-F98C976BCC15}" sibTransId="{F87E596B-100D-4EF5-B8C0-D4CF4530D7BD}"/>
    <dgm:cxn modelId="{9638FE90-DFB4-4609-B55E-BF8ED874695C}" srcId="{8284E161-D608-456A-8848-619C5DB0398A}" destId="{483D2FBA-5F44-4231-86ED-7512007B9106}" srcOrd="0" destOrd="0" parTransId="{98AD65FF-EF56-4E4B-BB01-B0980B944C5B}" sibTransId="{968C6F6B-9DF9-4CB1-9A84-CC330EBDDD35}"/>
    <dgm:cxn modelId="{0DAE0892-F854-4C8F-9366-1FF4C6C0F068}" srcId="{A3DF9733-D1BE-46DA-A907-20E601CF748A}" destId="{DF39EC58-26E5-4B41-95EF-0B49F26F8632}" srcOrd="0" destOrd="0" parTransId="{7961CFDD-C993-4BFB-97AB-024DF3D07CF1}" sibTransId="{8F57B54E-4CD4-4859-BD6B-0D9D2EEEC303}"/>
    <dgm:cxn modelId="{CBEEDDCB-2813-4708-94BB-9035A7E02DA7}" srcId="{718BBB8E-7C91-48B9-95D1-80DCD1E72B4A}" destId="{A3DF9733-D1BE-46DA-A907-20E601CF748A}" srcOrd="1" destOrd="0" parTransId="{9E7B5733-1C99-4191-BD8B-6DAC068A482F}" sibTransId="{33990D24-7EDC-4532-9AB0-FDECA3B2AA76}"/>
    <dgm:cxn modelId="{604674D0-A2D0-4331-AFFA-9FDDA82CC22D}" type="presOf" srcId="{8284E161-D608-456A-8848-619C5DB0398A}" destId="{EC20A39A-AA6A-44D7-AE03-A6DE8944D172}"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pt>
    <dgm:pt modelId="{F89464F5-877C-4439-B052-77F604FA0B02}" type="pres">
      <dgm:prSet presAssocID="{C747E35A-E63A-429C-9EF5-6BDC7A003508}" presName="levelTx" presStyleLbl="revTx" presStyleIdx="0" presStyleCnt="0">
        <dgm:presLayoutVars>
          <dgm:chMax val="1"/>
          <dgm:bulletEnabled val="1"/>
        </dgm:presLayoutVars>
      </dgm:prSet>
      <dgm:spPr/>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pt>
    <dgm:pt modelId="{C7B85490-EA87-4CFB-815A-47E2620BB8F8}" type="pres">
      <dgm:prSet presAssocID="{98B96CA1-47C9-4A1B-8978-AFC0760D70F4}" presName="levelTx" presStyleLbl="revTx" presStyleIdx="0" presStyleCnt="0">
        <dgm:presLayoutVars>
          <dgm:chMax val="1"/>
          <dgm:bulletEnabled val="1"/>
        </dgm:presLayoutVars>
      </dgm:prSet>
      <dgm:spPr/>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pt>
    <dgm:pt modelId="{16ED115F-961B-4D10-B628-A98BB77A6B1E}" type="pres">
      <dgm:prSet presAssocID="{C5927B16-85B4-44E6-8059-A556FE42A6C8}" presName="levelTx" presStyleLbl="revTx" presStyleIdx="0" presStyleCnt="0">
        <dgm:presLayoutVars>
          <dgm:chMax val="1"/>
          <dgm:bulletEnabled val="1"/>
        </dgm:presLayoutVars>
      </dgm:prSet>
      <dgm:spPr/>
    </dgm:pt>
  </dgm:ptLst>
  <dgm:cxnLst>
    <dgm:cxn modelId="{6EBD7514-599D-4487-9931-2C3F23D90066}" type="presOf" srcId="{C5927B16-85B4-44E6-8059-A556FE42A6C8}" destId="{16ED115F-961B-4D10-B628-A98BB77A6B1E}" srcOrd="1" destOrd="0" presId="urn:microsoft.com/office/officeart/2005/8/layout/pyramid1"/>
    <dgm:cxn modelId="{B6077D21-692F-4EF7-81DC-3DC0D3469EAA}" type="presOf" srcId="{C5927B16-85B4-44E6-8059-A556FE42A6C8}" destId="{3C176C07-5C41-4E10-9663-FD75E1407C45}"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FD47C284-FF6A-499F-A082-58E050645EEB}" type="presOf" srcId="{98B96CA1-47C9-4A1B-8978-AFC0760D70F4}" destId="{C7B85490-EA87-4CFB-815A-47E2620BB8F8}"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E73359CC-EC3D-46BC-B0E2-9852F4336690}" type="presOf" srcId="{C747E35A-E63A-429C-9EF5-6BDC7A003508}" destId="{F89464F5-877C-4439-B052-77F604FA0B02}"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US" sz="4600" kern="120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endParaRPr lang="en-US" sz="6000" kern="120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6/3/2024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6/3/2024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a:p>
        </p:txBody>
      </p:sp>
    </p:spTree>
    <p:extLst>
      <p:ext uri="{BB962C8B-B14F-4D97-AF65-F5344CB8AC3E}">
        <p14:creationId xmlns:p14="http://schemas.microsoft.com/office/powerpoint/2010/main" val="3674435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note that supply chain and</a:t>
            </a:r>
            <a:r>
              <a:rPr lang="en-US" baseline="0"/>
              <a:t> procurement issues have slowed this program. But state starts accepting bids on chargers June 23</a:t>
            </a:r>
            <a:r>
              <a:rPr lang="en-US" baseline="30000"/>
              <a:t>rd</a:t>
            </a:r>
            <a:r>
              <a:rPr lang="en-US" baseline="0"/>
              <a:t>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15</a:t>
            </a:fld>
            <a:endParaRPr lang="en-US"/>
          </a:p>
        </p:txBody>
      </p:sp>
    </p:spTree>
    <p:extLst>
      <p:ext uri="{BB962C8B-B14F-4D97-AF65-F5344CB8AC3E}">
        <p14:creationId xmlns:p14="http://schemas.microsoft.com/office/powerpoint/2010/main" val="125917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Green is changes </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16</a:t>
            </a:fld>
            <a:endParaRPr lang="en-US"/>
          </a:p>
        </p:txBody>
      </p:sp>
    </p:spTree>
    <p:extLst>
      <p:ext uri="{BB962C8B-B14F-4D97-AF65-F5344CB8AC3E}">
        <p14:creationId xmlns:p14="http://schemas.microsoft.com/office/powerpoint/2010/main" val="2450379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note supply chain issues impacted</a:t>
            </a:r>
            <a:r>
              <a:rPr lang="en-US" baseline="0"/>
              <a:t> applications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17</a:t>
            </a:fld>
            <a:endParaRPr lang="en-US"/>
          </a:p>
        </p:txBody>
      </p:sp>
    </p:spTree>
    <p:extLst>
      <p:ext uri="{BB962C8B-B14F-4D97-AF65-F5344CB8AC3E}">
        <p14:creationId xmlns:p14="http://schemas.microsoft.com/office/powerpoint/2010/main" val="824630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note supply chain</a:t>
            </a:r>
            <a:r>
              <a:rPr lang="en-US" baseline="0"/>
              <a:t> issues impacted applications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19</a:t>
            </a:fld>
            <a:endParaRPr lang="en-US"/>
          </a:p>
        </p:txBody>
      </p:sp>
    </p:spTree>
    <p:extLst>
      <p:ext uri="{BB962C8B-B14F-4D97-AF65-F5344CB8AC3E}">
        <p14:creationId xmlns:p14="http://schemas.microsoft.com/office/powerpoint/2010/main" val="2861822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Tried</a:t>
            </a:r>
            <a:r>
              <a:rPr lang="en-US" baseline="0"/>
              <a:t> to add in more “things” per GO conversation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20</a:t>
            </a:fld>
            <a:endParaRPr lang="en-US"/>
          </a:p>
        </p:txBody>
      </p:sp>
    </p:spTree>
    <p:extLst>
      <p:ext uri="{BB962C8B-B14F-4D97-AF65-F5344CB8AC3E}">
        <p14:creationId xmlns:p14="http://schemas.microsoft.com/office/powerpoint/2010/main" val="73516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Tried</a:t>
            </a:r>
            <a:r>
              <a:rPr lang="en-US" baseline="0"/>
              <a:t> to add in more “things” per GO conversation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21</a:t>
            </a:fld>
            <a:endParaRPr lang="en-US"/>
          </a:p>
        </p:txBody>
      </p:sp>
    </p:spTree>
    <p:extLst>
      <p:ext uri="{BB962C8B-B14F-4D97-AF65-F5344CB8AC3E}">
        <p14:creationId xmlns:p14="http://schemas.microsoft.com/office/powerpoint/2010/main" val="3551566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Tried</a:t>
            </a:r>
            <a:r>
              <a:rPr lang="en-US" baseline="0"/>
              <a:t> to add in more “things” per GO conversation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22</a:t>
            </a:fld>
            <a:endParaRPr lang="en-US"/>
          </a:p>
        </p:txBody>
      </p:sp>
    </p:spTree>
    <p:extLst>
      <p:ext uri="{BB962C8B-B14F-4D97-AF65-F5344CB8AC3E}">
        <p14:creationId xmlns:p14="http://schemas.microsoft.com/office/powerpoint/2010/main" val="3466398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24</a:t>
            </a:fld>
            <a:endParaRPr lang="en-US"/>
          </a:p>
        </p:txBody>
      </p:sp>
    </p:spTree>
    <p:extLst>
      <p:ext uri="{BB962C8B-B14F-4D97-AF65-F5344CB8AC3E}">
        <p14:creationId xmlns:p14="http://schemas.microsoft.com/office/powerpoint/2010/main" val="76941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5</a:t>
            </a:fld>
            <a:endParaRPr lang="en-US"/>
          </a:p>
        </p:txBody>
      </p:sp>
    </p:spTree>
    <p:extLst>
      <p:ext uri="{BB962C8B-B14F-4D97-AF65-F5344CB8AC3E}">
        <p14:creationId xmlns:p14="http://schemas.microsoft.com/office/powerpoint/2010/main" val="92840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Trying to drive people the statistics page of charge up website </a:t>
            </a:r>
          </a:p>
          <a:p>
            <a:r>
              <a:rPr lang="en-US"/>
              <a:t>JK updated 5/20.</a:t>
            </a:r>
          </a:p>
          <a:p>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7</a:t>
            </a:fld>
            <a:endParaRPr lang="en-US"/>
          </a:p>
        </p:txBody>
      </p:sp>
    </p:spTree>
    <p:extLst>
      <p:ext uri="{BB962C8B-B14F-4D97-AF65-F5344CB8AC3E}">
        <p14:creationId xmlns:p14="http://schemas.microsoft.com/office/powerpoint/2010/main" val="31203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note we are working to</a:t>
            </a:r>
            <a:r>
              <a:rPr lang="en-US" baseline="0"/>
              <a:t> provide an example of such notice </a:t>
            </a:r>
          </a:p>
          <a:p>
            <a:r>
              <a:rPr lang="en-US"/>
              <a:t>The MSRP cap </a:t>
            </a:r>
            <a:r>
              <a:rPr lang="en-US" b="1"/>
              <a:t>will</a:t>
            </a:r>
            <a:r>
              <a:rPr lang="en-US"/>
              <a:t> include all line items on the purchase or lease agreement which relate to the value of the vehicle itself (including but not limited to battery upgrades, autonomous upgrades, wheel and tire packages, audio, and infotainment system). </a:t>
            </a:r>
          </a:p>
          <a:p>
            <a:r>
              <a:rPr lang="en-US"/>
              <a:t>The MSRP cap will </a:t>
            </a:r>
            <a:r>
              <a:rPr lang="en-US" b="1"/>
              <a:t>not</a:t>
            </a:r>
            <a:r>
              <a:rPr lang="en-US"/>
              <a:t> include maintenance or vehicle care packages, additional vehicle accessories (i.e. first aid kits, floor mats, cargo nets, etc.), destination and delivery charges, tax, registration fees, title fees, and documentation fees since these line items do not relate to the value of the vehicle itself, but rather to the logistics, care, and maintenance of the vehicle. </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8</a:t>
            </a:fld>
            <a:endParaRPr lang="en-US"/>
          </a:p>
        </p:txBody>
      </p:sp>
    </p:spTree>
    <p:extLst>
      <p:ext uri="{BB962C8B-B14F-4D97-AF65-F5344CB8AC3E}">
        <p14:creationId xmlns:p14="http://schemas.microsoft.com/office/powerpoint/2010/main" val="3457922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note we are working to</a:t>
            </a:r>
            <a:r>
              <a:rPr lang="en-US" baseline="0"/>
              <a:t> provide an example of such notice </a:t>
            </a:r>
          </a:p>
          <a:p>
            <a:r>
              <a:rPr lang="en-US"/>
              <a:t>The MSRP cap </a:t>
            </a:r>
            <a:r>
              <a:rPr lang="en-US" b="1"/>
              <a:t>will</a:t>
            </a:r>
            <a:r>
              <a:rPr lang="en-US"/>
              <a:t> include all line items on the purchase or lease agreement which relate to the value of the vehicle itself (including but not limited to battery upgrades, autonomous upgrades, wheel and tire packages, audio, and infotainment system). </a:t>
            </a:r>
          </a:p>
          <a:p>
            <a:r>
              <a:rPr lang="en-US"/>
              <a:t>The MSRP cap will </a:t>
            </a:r>
            <a:r>
              <a:rPr lang="en-US" b="1"/>
              <a:t>not</a:t>
            </a:r>
            <a:r>
              <a:rPr lang="en-US"/>
              <a:t> include maintenance or vehicle care packages, additional vehicle accessories (i.e. first aid kits, floor mats, cargo nets, etc.), destination and delivery charges, tax, registration fees, title fees, and documentation fees since these line items do not relate to the value of the vehicle itself, but rather to the logistics, care, and maintenance of the vehicle. </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10</a:t>
            </a:fld>
            <a:endParaRPr lang="en-US"/>
          </a:p>
        </p:txBody>
      </p:sp>
    </p:spTree>
    <p:extLst>
      <p:ext uri="{BB962C8B-B14F-4D97-AF65-F5344CB8AC3E}">
        <p14:creationId xmlns:p14="http://schemas.microsoft.com/office/powerpoint/2010/main" val="3006504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11</a:t>
            </a:fld>
            <a:endParaRPr lang="en-US"/>
          </a:p>
        </p:txBody>
      </p:sp>
    </p:spTree>
    <p:extLst>
      <p:ext uri="{BB962C8B-B14F-4D97-AF65-F5344CB8AC3E}">
        <p14:creationId xmlns:p14="http://schemas.microsoft.com/office/powerpoint/2010/main" val="577654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Trying to drive people the statistics page of charge up website </a:t>
            </a:r>
            <a:endParaRPr lang="en-US"/>
          </a:p>
          <a:p>
            <a:r>
              <a:rPr lang="en-US" dirty="0">
                <a:cs typeface="Calibri"/>
              </a:rPr>
              <a:t>JK updated 5/22/24</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12</a:t>
            </a:fld>
            <a:endParaRPr lang="en-US"/>
          </a:p>
        </p:txBody>
      </p:sp>
    </p:spTree>
    <p:extLst>
      <p:ext uri="{BB962C8B-B14F-4D97-AF65-F5344CB8AC3E}">
        <p14:creationId xmlns:p14="http://schemas.microsoft.com/office/powerpoint/2010/main" val="3917565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Changes to programs</a:t>
            </a:r>
            <a:r>
              <a:rPr lang="en-US" baseline="0"/>
              <a:t> are in green </a:t>
            </a:r>
            <a:endParaRPr lang="en-US"/>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13</a:t>
            </a:fld>
            <a:endParaRPr lang="en-US"/>
          </a:p>
        </p:txBody>
      </p:sp>
    </p:spTree>
    <p:extLst>
      <p:ext uri="{BB962C8B-B14F-4D97-AF65-F5344CB8AC3E}">
        <p14:creationId xmlns:p14="http://schemas.microsoft.com/office/powerpoint/2010/main" val="389399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Changes to programs are in green </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14</a:t>
            </a:fld>
            <a:endParaRPr lang="en-US"/>
          </a:p>
        </p:txBody>
      </p:sp>
    </p:spTree>
    <p:extLst>
      <p:ext uri="{BB962C8B-B14F-4D97-AF65-F5344CB8AC3E}">
        <p14:creationId xmlns:p14="http://schemas.microsoft.com/office/powerpoint/2010/main" val="1503041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1.bin"/><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6/3/2024</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r:id="rId2" imgW="6730567" imgH="3755461" progId="Excel.Chart.8">
                  <p:embed/>
                </p:oleObj>
              </mc:Choice>
              <mc:Fallback>
                <p:oleObj r:id="rId2" imgW="6730567" imgH="3755461" progId="Excel.Chart.8">
                  <p:embed/>
                  <p:pic>
                    <p:nvPicPr>
                      <p:cNvPr id="4"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6/3/2024</a:t>
            </a:fld>
            <a:endParaRPr lang="en-US"/>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6/3/2024</a:t>
            </a:fld>
            <a:endParaRPr lang="en-US"/>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6/3/2024</a:t>
            </a:fld>
            <a:endParaRPr lang="en-US"/>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6/3/2024</a:t>
            </a:fld>
            <a:endParaRPr lang="en-US"/>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6/3/2024</a:t>
            </a:fld>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6/3/2024</a:t>
            </a:fld>
            <a:endParaRPr lang="en-US"/>
          </a:p>
        </p:txBody>
      </p:sp>
      <p:sp>
        <p:nvSpPr>
          <p:cNvPr id="9" name="Footer Placeholder 4"/>
          <p:cNvSpPr>
            <a:spLocks noGrp="1"/>
          </p:cNvSpPr>
          <p:nvPr>
            <p:ph type="ftr" sz="quarter" idx="11"/>
          </p:nvPr>
        </p:nvSpPr>
        <p:spPr/>
        <p:txBody>
          <a:bodyPr/>
          <a:lstStyle>
            <a:lvl1pPr>
              <a:defRPr/>
            </a:lvl1pPr>
          </a:lstStyle>
          <a:p>
            <a:pPr>
              <a:defRPr/>
            </a:pPr>
            <a:r>
              <a:rPr lang="en-US"/>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6/3/2024</a:t>
            </a:fld>
            <a:endParaRPr lang="en-US"/>
          </a:p>
        </p:txBody>
      </p:sp>
      <p:sp>
        <p:nvSpPr>
          <p:cNvPr id="7" name="Footer Placeholder 3"/>
          <p:cNvSpPr>
            <a:spLocks noGrp="1"/>
          </p:cNvSpPr>
          <p:nvPr>
            <p:ph type="ftr" sz="quarter" idx="11"/>
          </p:nvPr>
        </p:nvSpPr>
        <p:spPr/>
        <p:txBody>
          <a:bodyPr/>
          <a:lstStyle>
            <a:lvl1pPr>
              <a:defRPr/>
            </a:lvl1pPr>
          </a:lstStyle>
          <a:p>
            <a:pPr>
              <a:defRPr/>
            </a:pPr>
            <a:r>
              <a:rPr lang="en-US"/>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6/3/2024</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6/3/2024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6/3/2024</a:t>
            </a:fld>
            <a:endParaRPr lang="en-US"/>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6/3/2024</a:t>
            </a:fld>
            <a:endParaRPr lang="en-US"/>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6/3/2024</a:t>
            </a:fld>
            <a:endParaRPr lang="en-US"/>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r:id="rId2" imgW="3907875" imgH="3731075" progId="Excel.Chart.8">
                  <p:embed/>
                </p:oleObj>
              </mc:Choice>
              <mc:Fallback>
                <p:oleObj r:id="rId2" imgW="3907875" imgH="3731075" progId="Excel.Chart.8">
                  <p:embed/>
                  <p:pic>
                    <p:nvPicPr>
                      <p:cNvPr id="8"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6/3/2024</a:t>
            </a:fld>
            <a:endParaRPr lang="en-US"/>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6/3/2024</a:t>
            </a:fld>
            <a:endParaRPr lang="en-US"/>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6/3/2024</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6/3/2024</a:t>
            </a:fld>
            <a:endParaRPr lang="en-US"/>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3" y="1713869"/>
            <a:ext cx="8893833" cy="1161746"/>
          </a:xfrm>
        </p:spPr>
        <p:txBody>
          <a:bodyPr lIns="91440" tIns="45720" rIns="91440" bIns="45720" anchor="t"/>
          <a:lstStyle/>
          <a:p>
            <a:pPr>
              <a:spcBef>
                <a:spcPct val="20000"/>
              </a:spcBef>
              <a:buClr>
                <a:srgbClr val="003399"/>
              </a:buClr>
              <a:buSzPct val="110000"/>
            </a:pPr>
            <a:r>
              <a:rPr lang="en-US" sz="4000" b="1" dirty="0">
                <a:solidFill>
                  <a:srgbClr val="002060"/>
                </a:solidFill>
                <a:latin typeface="Avenir Roman"/>
                <a:ea typeface="ＭＳ Ｐゴシック"/>
                <a:cs typeface="+mn-cs"/>
              </a:rPr>
              <a:t>NJCEP Proposed Fiscal Year 2025 Electric Vehicle Budget and Program Plans – Stakeholder Meeting</a:t>
            </a:r>
          </a:p>
        </p:txBody>
      </p:sp>
      <p:sp>
        <p:nvSpPr>
          <p:cNvPr id="3" name="Subtitle 2"/>
          <p:cNvSpPr>
            <a:spLocks noGrp="1"/>
          </p:cNvSpPr>
          <p:nvPr>
            <p:ph type="subTitle" idx="1"/>
          </p:nvPr>
        </p:nvSpPr>
        <p:spPr>
          <a:xfrm>
            <a:off x="1330959" y="4953000"/>
            <a:ext cx="6400800" cy="1336963"/>
          </a:xfrm>
        </p:spPr>
        <p:txBody>
          <a:bodyPr lIns="91440" tIns="45720" rIns="91440" bIns="45720" anchor="t"/>
          <a:lstStyle/>
          <a:p>
            <a:r>
              <a:rPr lang="en-US" sz="2400" dirty="0">
                <a:solidFill>
                  <a:srgbClr val="002060"/>
                </a:solidFill>
                <a:latin typeface="Avenir Roman"/>
                <a:ea typeface="ＭＳ Ｐゴシック"/>
              </a:rPr>
              <a:t>June 4, 2024</a:t>
            </a:r>
            <a:br>
              <a:rPr lang="en-US" sz="2400" dirty="0">
                <a:latin typeface="Avenir Roman"/>
                <a:ea typeface="ＭＳ Ｐゴシック"/>
              </a:rPr>
            </a:br>
            <a:r>
              <a:rPr lang="en-US" sz="2400" dirty="0">
                <a:solidFill>
                  <a:srgbClr val="002060"/>
                </a:solidFill>
                <a:latin typeface="Avenir Roman"/>
                <a:ea typeface="ＭＳ Ｐゴシック"/>
              </a:rPr>
              <a:t>1:30 pm – 3:30 pm</a:t>
            </a: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a:solidFill>
                  <a:srgbClr val="FFFF00"/>
                </a:solidFill>
              </a:rPr>
              <a:t>Proposed FY25 Charge Up </a:t>
            </a:r>
          </a:p>
        </p:txBody>
      </p:sp>
      <p:sp>
        <p:nvSpPr>
          <p:cNvPr id="3" name="Content Placeholder 2"/>
          <p:cNvSpPr>
            <a:spLocks noGrp="1"/>
          </p:cNvSpPr>
          <p:nvPr>
            <p:ph idx="1"/>
          </p:nvPr>
        </p:nvSpPr>
        <p:spPr>
          <a:xfrm>
            <a:off x="304800" y="1600206"/>
            <a:ext cx="8686800" cy="4876794"/>
          </a:xfrm>
        </p:spPr>
        <p:txBody>
          <a:bodyPr lIns="91440" tIns="45720" rIns="91440" bIns="45720" anchor="t"/>
          <a:lstStyle/>
          <a:p>
            <a:pPr lvl="1"/>
            <a:endParaRPr lang="en-US" dirty="0"/>
          </a:p>
          <a:p>
            <a:pPr lvl="2"/>
            <a:r>
              <a:rPr lang="en-US" sz="2400" dirty="0">
                <a:solidFill>
                  <a:schemeClr val="tx1">
                    <a:lumMod val="50000"/>
                  </a:schemeClr>
                </a:solidFill>
              </a:rPr>
              <a:t>Eligibility</a:t>
            </a:r>
            <a:endParaRPr lang="en-US" sz="2400">
              <a:solidFill>
                <a:schemeClr val="tx1">
                  <a:lumMod val="50000"/>
                </a:schemeClr>
              </a:solidFill>
            </a:endParaRPr>
          </a:p>
          <a:p>
            <a:pPr lvl="2"/>
            <a:r>
              <a:rPr lang="en-US" sz="1600" dirty="0">
                <a:solidFill>
                  <a:schemeClr val="tx1">
                    <a:lumMod val="50000"/>
                  </a:schemeClr>
                </a:solidFill>
              </a:rPr>
              <a:t>For vehicles that reserve funding at the time of order, the MSRP at the time of order must match the MSRP at time of purchase or lease.  </a:t>
            </a:r>
          </a:p>
          <a:p>
            <a:pPr lvl="2"/>
            <a:r>
              <a:rPr lang="en-US" sz="1600" dirty="0">
                <a:solidFill>
                  <a:schemeClr val="tx1">
                    <a:lumMod val="50000"/>
                  </a:schemeClr>
                </a:solidFill>
              </a:rPr>
              <a:t>If the Program Administrator announces that the Program will close due to expending all available funds, there will not be an opportunity to reserve funds for orders made outside the normal 14-day window.</a:t>
            </a:r>
          </a:p>
          <a:p>
            <a:pPr lvl="2"/>
            <a:r>
              <a:rPr lang="en-US" sz="1600" dirty="0">
                <a:solidFill>
                  <a:schemeClr val="tx1">
                    <a:lumMod val="50000"/>
                  </a:schemeClr>
                </a:solidFill>
              </a:rPr>
              <a:t>If Dealerships or Showrooms do not intend to reserve funding at the time of order they must provide written notice to the customer that eligible vehicles will remain eligible for the incentive at the time of purchase or lease, pending availability of funds. </a:t>
            </a:r>
          </a:p>
          <a:p>
            <a:pPr lvl="2"/>
            <a:r>
              <a:rPr lang="en-US" sz="1600" dirty="0">
                <a:solidFill>
                  <a:schemeClr val="tx1">
                    <a:lumMod val="50000"/>
                  </a:schemeClr>
                </a:solidFill>
              </a:rPr>
              <a:t>Dealerships and Showrooms that do not enter orders must provide updates to the Program Administrator regarding the number of pending orders. </a:t>
            </a:r>
          </a:p>
          <a:p>
            <a:pPr lvl="2"/>
            <a:endParaRPr lang="en-US" sz="1600"/>
          </a:p>
          <a:p>
            <a:pPr marL="914400" lvl="2" indent="0">
              <a:buNone/>
            </a:pPr>
            <a:endParaRPr lang="en-US" sz="1600"/>
          </a:p>
          <a:p>
            <a:pPr lvl="2"/>
            <a:endParaRPr lang="en-US" sz="1600" b="1"/>
          </a:p>
          <a:p>
            <a:pPr lvl="2"/>
            <a:endParaRPr lang="en-US" sz="1600"/>
          </a:p>
        </p:txBody>
      </p:sp>
    </p:spTree>
    <p:extLst>
      <p:ext uri="{BB962C8B-B14F-4D97-AF65-F5344CB8AC3E}">
        <p14:creationId xmlns:p14="http://schemas.microsoft.com/office/powerpoint/2010/main" val="248575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76400" y="685800"/>
            <a:ext cx="7748207" cy="1143000"/>
          </a:xfrm>
          <a:prstGeom prst="rect">
            <a:avLst/>
          </a:prstGeom>
        </p:spPr>
        <p:txBody>
          <a:bodyPr/>
          <a:lst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3200">
                <a:solidFill>
                  <a:srgbClr val="FFFF00"/>
                </a:solidFill>
              </a:rPr>
              <a:t>Charge Up Statistics</a:t>
            </a:r>
          </a:p>
        </p:txBody>
      </p:sp>
      <p:sp>
        <p:nvSpPr>
          <p:cNvPr id="7" name="TextBox 6"/>
          <p:cNvSpPr txBox="1"/>
          <p:nvPr/>
        </p:nvSpPr>
        <p:spPr>
          <a:xfrm>
            <a:off x="1188537" y="6254918"/>
            <a:ext cx="3653564" cy="369332"/>
          </a:xfrm>
          <a:prstGeom prst="rect">
            <a:avLst/>
          </a:prstGeom>
          <a:noFill/>
        </p:spPr>
        <p:txBody>
          <a:bodyPr wrap="none" rtlCol="0">
            <a:spAutoFit/>
          </a:bodyPr>
          <a:lstStyle/>
          <a:p>
            <a:pPr marL="171450" indent="-171450">
              <a:buFont typeface="Arial" panose="020B0604020202020204" pitchFamily="34" charset="0"/>
              <a:buChar char="•"/>
            </a:pPr>
            <a:r>
              <a:rPr lang="en-US" sz="900" dirty="0">
                <a:solidFill>
                  <a:schemeClr val="tx2">
                    <a:lumMod val="60000"/>
                    <a:lumOff val="40000"/>
                  </a:schemeClr>
                </a:solidFill>
              </a:rPr>
              <a:t>Total funding for fiscal year</a:t>
            </a:r>
          </a:p>
          <a:p>
            <a:pPr marL="171450" indent="-171450">
              <a:buFont typeface="Arial" panose="020B0604020202020204" pitchFamily="34" charset="0"/>
              <a:buChar char="•"/>
            </a:pPr>
            <a:r>
              <a:rPr lang="en-US" sz="900" dirty="0">
                <a:solidFill>
                  <a:schemeClr val="tx2">
                    <a:lumMod val="60000"/>
                    <a:lumOff val="40000"/>
                  </a:schemeClr>
                </a:solidFill>
              </a:rPr>
              <a:t>** Includes anticipated General Fund appropriation of $20 million </a:t>
            </a:r>
          </a:p>
        </p:txBody>
      </p:sp>
      <p:graphicFrame>
        <p:nvGraphicFramePr>
          <p:cNvPr id="3" name="Chart 2">
            <a:extLst>
              <a:ext uri="{FF2B5EF4-FFF2-40B4-BE49-F238E27FC236}">
                <a16:creationId xmlns:a16="http://schemas.microsoft.com/office/drawing/2014/main" id="{00000000-0008-0000-0000-000002000000}"/>
              </a:ext>
              <a:ext uri="{147F2762-F138-4A5C-976F-8EAC2B608ADB}">
                <a16:predDERef xmlns:a16="http://schemas.microsoft.com/office/drawing/2014/main" pred="{00000000-0008-0000-0000-000004000000}"/>
              </a:ext>
            </a:extLst>
          </p:cNvPr>
          <p:cNvGraphicFramePr>
            <a:graphicFrameLocks/>
          </p:cNvGraphicFramePr>
          <p:nvPr>
            <p:extLst>
              <p:ext uri="{D42A27DB-BD31-4B8C-83A1-F6EECF244321}">
                <p14:modId xmlns:p14="http://schemas.microsoft.com/office/powerpoint/2010/main" val="217747371"/>
              </p:ext>
            </p:extLst>
          </p:nvPr>
        </p:nvGraphicFramePr>
        <p:xfrm>
          <a:off x="1235292" y="1622059"/>
          <a:ext cx="6673415" cy="4357716"/>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a:extLst>
              <a:ext uri="{FF2B5EF4-FFF2-40B4-BE49-F238E27FC236}">
                <a16:creationId xmlns:a16="http://schemas.microsoft.com/office/drawing/2014/main" id="{E72010D6-2143-CCE4-B79F-6D3BBBE921CB}"/>
              </a:ext>
            </a:extLst>
          </p:cNvPr>
          <p:cNvPicPr>
            <a:picLocks noChangeAspect="1"/>
          </p:cNvPicPr>
          <p:nvPr/>
        </p:nvPicPr>
        <p:blipFill>
          <a:blip r:embed="rId4"/>
          <a:stretch>
            <a:fillRect/>
          </a:stretch>
        </p:blipFill>
        <p:spPr>
          <a:xfrm>
            <a:off x="4842101" y="5982411"/>
            <a:ext cx="1834627" cy="379578"/>
          </a:xfrm>
          <a:prstGeom prst="rect">
            <a:avLst/>
          </a:prstGeom>
        </p:spPr>
      </p:pic>
    </p:spTree>
    <p:extLst>
      <p:ext uri="{BB962C8B-B14F-4D97-AF65-F5344CB8AC3E}">
        <p14:creationId xmlns:p14="http://schemas.microsoft.com/office/powerpoint/2010/main" val="40487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a:solidFill>
                  <a:srgbClr val="FFFF00"/>
                </a:solidFill>
              </a:rPr>
              <a:t>Proposed FY25 Charge Up </a:t>
            </a:r>
          </a:p>
        </p:txBody>
      </p:sp>
      <p:sp>
        <p:nvSpPr>
          <p:cNvPr id="3" name="Content Placeholder 2"/>
          <p:cNvSpPr>
            <a:spLocks noGrp="1"/>
          </p:cNvSpPr>
          <p:nvPr>
            <p:ph idx="1"/>
          </p:nvPr>
        </p:nvSpPr>
        <p:spPr>
          <a:xfrm>
            <a:off x="152400" y="1259436"/>
            <a:ext cx="8328045" cy="5274359"/>
          </a:xfrm>
        </p:spPr>
        <p:txBody>
          <a:bodyPr lIns="91440" tIns="45720" rIns="91440" bIns="45720" anchor="t"/>
          <a:lstStyle/>
          <a:p>
            <a:pPr lvl="1"/>
            <a:endParaRPr lang="en-US" sz="2000"/>
          </a:p>
          <a:p>
            <a:pPr lvl="2"/>
            <a:r>
              <a:rPr lang="en-US" sz="1600" dirty="0"/>
              <a:t>There are no proposed changes to the Residential Charger Program </a:t>
            </a:r>
          </a:p>
          <a:p>
            <a:pPr lvl="1"/>
            <a:endParaRPr lang="en-US" sz="1600"/>
          </a:p>
          <a:p>
            <a:pPr lvl="2"/>
            <a:endParaRPr lang="en-US" sz="1600"/>
          </a:p>
          <a:p>
            <a:pPr marL="914400" lvl="2" indent="0">
              <a:buNone/>
            </a:pPr>
            <a:endParaRPr lang="en-US" sz="1600"/>
          </a:p>
          <a:p>
            <a:pPr marL="914400" lvl="2" indent="0">
              <a:buNone/>
            </a:pPr>
            <a:endParaRPr lang="en-US" sz="1600" b="1"/>
          </a:p>
        </p:txBody>
      </p:sp>
      <p:sp>
        <p:nvSpPr>
          <p:cNvPr id="5" name="TextBox 4"/>
          <p:cNvSpPr txBox="1"/>
          <p:nvPr/>
        </p:nvSpPr>
        <p:spPr>
          <a:xfrm>
            <a:off x="2509569" y="6577043"/>
            <a:ext cx="3442658" cy="338554"/>
          </a:xfrm>
          <a:prstGeom prst="rect">
            <a:avLst/>
          </a:prstGeom>
          <a:noFill/>
        </p:spPr>
        <p:txBody>
          <a:bodyPr wrap="square" lIns="91440" tIns="45720" rIns="91440" bIns="45720" rtlCol="0" anchor="t">
            <a:spAutoFit/>
          </a:bodyPr>
          <a:lstStyle/>
          <a:p>
            <a:r>
              <a:rPr lang="en-US" sz="1600" dirty="0">
                <a:latin typeface="Arial"/>
                <a:cs typeface="Arial"/>
              </a:rPr>
              <a:t>Chargeup.njcleanenergy.com </a:t>
            </a:r>
            <a:endParaRPr lang="en-US" sz="1600"/>
          </a:p>
        </p:txBody>
      </p:sp>
      <p:pic>
        <p:nvPicPr>
          <p:cNvPr id="8" name="Picture 7">
            <a:extLst>
              <a:ext uri="{FF2B5EF4-FFF2-40B4-BE49-F238E27FC236}">
                <a16:creationId xmlns:a16="http://schemas.microsoft.com/office/drawing/2014/main" id="{A17CB097-A211-B681-B695-04973E24E09B}"/>
              </a:ext>
            </a:extLst>
          </p:cNvPr>
          <p:cNvPicPr>
            <a:picLocks noChangeAspect="1"/>
          </p:cNvPicPr>
          <p:nvPr/>
        </p:nvPicPr>
        <p:blipFill>
          <a:blip r:embed="rId3"/>
          <a:stretch>
            <a:fillRect/>
          </a:stretch>
        </p:blipFill>
        <p:spPr>
          <a:xfrm>
            <a:off x="646370" y="1856549"/>
            <a:ext cx="7894214" cy="4692571"/>
          </a:xfrm>
          <a:prstGeom prst="rect">
            <a:avLst/>
          </a:prstGeom>
        </p:spPr>
      </p:pic>
    </p:spTree>
    <p:extLst>
      <p:ext uri="{BB962C8B-B14F-4D97-AF65-F5344CB8AC3E}">
        <p14:creationId xmlns:p14="http://schemas.microsoft.com/office/powerpoint/2010/main" val="376139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8281607" cy="1143000"/>
          </a:xfrm>
        </p:spPr>
        <p:txBody>
          <a:bodyPr/>
          <a:lstStyle/>
          <a:p>
            <a:r>
              <a:rPr lang="en-US" sz="2200">
                <a:solidFill>
                  <a:srgbClr val="FFFF00"/>
                </a:solidFill>
              </a:rPr>
              <a:t>Proposed FY25 EV Program Requirements </a:t>
            </a:r>
          </a:p>
        </p:txBody>
      </p:sp>
      <p:sp>
        <p:nvSpPr>
          <p:cNvPr id="3" name="Content Placeholder 2"/>
          <p:cNvSpPr>
            <a:spLocks noGrp="1"/>
          </p:cNvSpPr>
          <p:nvPr>
            <p:ph idx="1"/>
          </p:nvPr>
        </p:nvSpPr>
        <p:spPr>
          <a:xfrm>
            <a:off x="457200" y="1752600"/>
            <a:ext cx="8229600" cy="4525963"/>
          </a:xfrm>
        </p:spPr>
        <p:txBody>
          <a:bodyPr lIns="91440" tIns="45720" rIns="91440" bIns="45720" anchor="t"/>
          <a:lstStyle/>
          <a:p>
            <a:pPr marL="0" indent="0">
              <a:buNone/>
            </a:pPr>
            <a:endParaRPr lang="en-US" sz="2400"/>
          </a:p>
          <a:p>
            <a:r>
              <a:rPr lang="en-US" sz="2400" dirty="0"/>
              <a:t>To provide consistency across our programs, BPU EV Program requirements include: </a:t>
            </a:r>
          </a:p>
          <a:p>
            <a:pPr lvl="1"/>
            <a:r>
              <a:rPr lang="en-US" sz="1800" dirty="0">
                <a:solidFill>
                  <a:schemeClr val="tx1">
                    <a:lumMod val="50000"/>
                  </a:schemeClr>
                </a:solidFill>
              </a:rPr>
              <a:t>ENERGY STAR certified, as required by the Appliance Act (applicable for Level 1 &amp; 2 chargers) </a:t>
            </a:r>
          </a:p>
          <a:p>
            <a:pPr lvl="1"/>
            <a:r>
              <a:rPr lang="en-US" sz="1800" dirty="0">
                <a:solidFill>
                  <a:schemeClr val="tx1">
                    <a:lumMod val="50000"/>
                  </a:schemeClr>
                </a:solidFill>
              </a:rPr>
              <a:t>Vehicles and chargers may not be purchased prior to application</a:t>
            </a:r>
          </a:p>
          <a:p>
            <a:pPr lvl="1"/>
            <a:r>
              <a:rPr lang="en-US" sz="1800" dirty="0">
                <a:solidFill>
                  <a:schemeClr val="tx1">
                    <a:lumMod val="50000"/>
                  </a:schemeClr>
                </a:solidFill>
              </a:rPr>
              <a:t>Meet or exceed federal uptime requirement – 97% </a:t>
            </a:r>
          </a:p>
          <a:p>
            <a:pPr lvl="1"/>
            <a:r>
              <a:rPr lang="en-US" sz="1800" dirty="0"/>
              <a:t>Networked dual-port charger that is on a network pre-approved by the State</a:t>
            </a:r>
          </a:p>
          <a:p>
            <a:pPr lvl="1"/>
            <a:r>
              <a:rPr lang="en-US" sz="1800" dirty="0"/>
              <a:t>Incentives may be stacked with utility make-ready incentives, up to the amounts allowed by the utility’s stipulation of settlement.  </a:t>
            </a:r>
            <a:endParaRPr lang="en-US" sz="1800">
              <a:solidFill>
                <a:srgbClr val="00B050"/>
              </a:solidFill>
            </a:endParaRPr>
          </a:p>
          <a:p>
            <a:pPr lvl="1"/>
            <a:r>
              <a:rPr lang="en-US" sz="1800" dirty="0"/>
              <a:t>BPU incentives may not be stacked with the New Jersey Department of Environmental Protection’s (“NJDEP”) It Pay$ to Plug In Program for the same charger</a:t>
            </a:r>
            <a:endParaRPr lang="en-US" sz="1800" dirty="0">
              <a:solidFill>
                <a:srgbClr val="00B050"/>
              </a:solidFill>
            </a:endParaRPr>
          </a:p>
        </p:txBody>
      </p:sp>
    </p:spTree>
    <p:extLst>
      <p:ext uri="{BB962C8B-B14F-4D97-AF65-F5344CB8AC3E}">
        <p14:creationId xmlns:p14="http://schemas.microsoft.com/office/powerpoint/2010/main" val="256743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Proposed FY25 Clean Fleet</a:t>
            </a:r>
          </a:p>
        </p:txBody>
      </p:sp>
      <p:sp>
        <p:nvSpPr>
          <p:cNvPr id="3" name="Content Placeholder 2"/>
          <p:cNvSpPr>
            <a:spLocks noGrp="1"/>
          </p:cNvSpPr>
          <p:nvPr>
            <p:ph idx="1"/>
          </p:nvPr>
        </p:nvSpPr>
        <p:spPr>
          <a:xfrm>
            <a:off x="457200" y="1600200"/>
            <a:ext cx="8381367" cy="5038178"/>
          </a:xfrm>
        </p:spPr>
        <p:txBody>
          <a:bodyPr lIns="91440" tIns="45720" rIns="91440" bIns="45720" anchor="t"/>
          <a:lstStyle/>
          <a:p>
            <a:endParaRPr lang="en-US" sz="2400"/>
          </a:p>
          <a:p>
            <a:r>
              <a:rPr lang="en-US" sz="2000" dirty="0"/>
              <a:t>For state and local government entities including colleges, towns, schools and </a:t>
            </a:r>
            <a:r>
              <a:rPr lang="en-US" sz="2000" dirty="0">
                <a:solidFill>
                  <a:schemeClr val="tx1">
                    <a:lumMod val="50000"/>
                  </a:schemeClr>
                </a:solidFill>
              </a:rPr>
              <a:t>non-profits</a:t>
            </a:r>
          </a:p>
          <a:p>
            <a:r>
              <a:rPr lang="en-US" sz="2000" dirty="0">
                <a:solidFill>
                  <a:srgbClr val="00B050"/>
                </a:solidFill>
              </a:rPr>
              <a:t>Now administered by CSE </a:t>
            </a:r>
          </a:p>
          <a:p>
            <a:r>
              <a:rPr lang="en-US" sz="2000" dirty="0"/>
              <a:t>Incentive levels: </a:t>
            </a:r>
          </a:p>
          <a:p>
            <a:pPr lvl="1"/>
            <a:r>
              <a:rPr lang="en-US" sz="2000" dirty="0"/>
              <a:t>$4,000 for an EV </a:t>
            </a:r>
          </a:p>
          <a:p>
            <a:pPr lvl="1"/>
            <a:r>
              <a:rPr lang="en-US" sz="2000" dirty="0"/>
              <a:t>$5,000 L2 Public Charger </a:t>
            </a:r>
          </a:p>
          <a:p>
            <a:pPr lvl="1"/>
            <a:r>
              <a:rPr lang="en-US" sz="2000" dirty="0"/>
              <a:t>$4,000 L2 Fleet Charger + 50% (up to $5,000) for Make Ready </a:t>
            </a:r>
          </a:p>
          <a:p>
            <a:pPr lvl="1"/>
            <a:r>
              <a:rPr lang="en-US" sz="2000" dirty="0"/>
              <a:t>$50,000 Fast Charger (+50% (up to $50,000 for Make Ready for Fleet charger) </a:t>
            </a:r>
          </a:p>
          <a:p>
            <a:pPr lvl="1"/>
            <a:r>
              <a:rPr lang="en-US" sz="2000" dirty="0">
                <a:solidFill>
                  <a:schemeClr val="tx1">
                    <a:lumMod val="50000"/>
                  </a:schemeClr>
                </a:solidFill>
              </a:rPr>
              <a:t>$10,000 for a Class 2b- 6 EV </a:t>
            </a:r>
          </a:p>
          <a:p>
            <a:pPr lvl="1"/>
            <a:r>
              <a:rPr lang="en-US" sz="2000" dirty="0">
                <a:solidFill>
                  <a:srgbClr val="002060"/>
                </a:solidFill>
              </a:rPr>
              <a:t>50% bonus for Overburdened Municipalities </a:t>
            </a:r>
          </a:p>
          <a:p>
            <a:pPr lvl="1"/>
            <a:endParaRPr lang="en-US"/>
          </a:p>
        </p:txBody>
      </p:sp>
    </p:spTree>
    <p:extLst>
      <p:ext uri="{BB962C8B-B14F-4D97-AF65-F5344CB8AC3E}">
        <p14:creationId xmlns:p14="http://schemas.microsoft.com/office/powerpoint/2010/main" val="88744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Clean Fleet Statistics</a:t>
            </a:r>
          </a:p>
        </p:txBody>
      </p:sp>
      <p:graphicFrame>
        <p:nvGraphicFramePr>
          <p:cNvPr id="4" name="Chart 3">
            <a:extLst>
              <a:ext uri="{FF2B5EF4-FFF2-40B4-BE49-F238E27FC236}">
                <a16:creationId xmlns:a16="http://schemas.microsoft.com/office/drawing/2014/main" id="{00000000-0008-0000-0100-000006000000}"/>
              </a:ext>
              <a:ext uri="{147F2762-F138-4A5C-976F-8EAC2B608ADB}">
                <a16:predDERef xmlns:a16="http://schemas.microsoft.com/office/drawing/2014/main" pred="{00000000-0008-0000-0100-000005000000}"/>
              </a:ext>
            </a:extLst>
          </p:cNvPr>
          <p:cNvGraphicFramePr>
            <a:graphicFrameLocks/>
          </p:cNvGraphicFramePr>
          <p:nvPr>
            <p:extLst>
              <p:ext uri="{D42A27DB-BD31-4B8C-83A1-F6EECF244321}">
                <p14:modId xmlns:p14="http://schemas.microsoft.com/office/powerpoint/2010/main" val="3732453065"/>
              </p:ext>
            </p:extLst>
          </p:nvPr>
        </p:nvGraphicFramePr>
        <p:xfrm>
          <a:off x="1708968" y="1842289"/>
          <a:ext cx="6192945" cy="43328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535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Proposed FY25 MUD</a:t>
            </a:r>
          </a:p>
        </p:txBody>
      </p:sp>
      <p:sp>
        <p:nvSpPr>
          <p:cNvPr id="3" name="Content Placeholder 2"/>
          <p:cNvSpPr>
            <a:spLocks noGrp="1"/>
          </p:cNvSpPr>
          <p:nvPr>
            <p:ph idx="1"/>
          </p:nvPr>
        </p:nvSpPr>
        <p:spPr>
          <a:xfrm>
            <a:off x="457200" y="1724144"/>
            <a:ext cx="8229600" cy="5133033"/>
          </a:xfrm>
        </p:spPr>
        <p:txBody>
          <a:bodyPr lIns="91440" tIns="45720" rIns="91440" bIns="45720" anchor="t"/>
          <a:lstStyle/>
          <a:p>
            <a:endParaRPr lang="en-US" sz="2000" dirty="0"/>
          </a:p>
          <a:p>
            <a:r>
              <a:rPr lang="en-US" sz="2000" dirty="0"/>
              <a:t>For MUDs with more than 5 units and dedicated off-street parking </a:t>
            </a:r>
          </a:p>
          <a:p>
            <a:r>
              <a:rPr lang="en-US" sz="2000" dirty="0">
                <a:solidFill>
                  <a:srgbClr val="00B050"/>
                </a:solidFill>
                <a:cs typeface="Arial"/>
              </a:rPr>
              <a:t>Now administered by CSE</a:t>
            </a:r>
            <a:r>
              <a:rPr lang="en-US" sz="1800" dirty="0">
                <a:solidFill>
                  <a:srgbClr val="00B050"/>
                </a:solidFill>
                <a:cs typeface="Arial"/>
              </a:rPr>
              <a:t> </a:t>
            </a:r>
            <a:endParaRPr lang="en-US" sz="1800">
              <a:solidFill>
                <a:srgbClr val="003399"/>
              </a:solidFill>
              <a:cs typeface="Arial"/>
            </a:endParaRPr>
          </a:p>
          <a:p>
            <a:r>
              <a:rPr lang="en-US" sz="2000" dirty="0"/>
              <a:t>$4,000 per charger </a:t>
            </a:r>
          </a:p>
          <a:p>
            <a:r>
              <a:rPr lang="en-US" sz="2000" dirty="0">
                <a:solidFill>
                  <a:schemeClr val="tx1">
                    <a:lumMod val="50000"/>
                  </a:schemeClr>
                </a:solidFill>
              </a:rPr>
              <a:t>Maximum award based on size of development </a:t>
            </a:r>
          </a:p>
          <a:p>
            <a:r>
              <a:rPr lang="en-US" sz="2000" dirty="0">
                <a:solidFill>
                  <a:srgbClr val="002060"/>
                </a:solidFill>
              </a:rPr>
              <a:t>MUDs located in an Overburdened Municipality eligible for 50% bonus </a:t>
            </a:r>
          </a:p>
          <a:p>
            <a:r>
              <a:rPr lang="en-US" sz="2000" dirty="0">
                <a:solidFill>
                  <a:schemeClr val="tx1">
                    <a:lumMod val="50000"/>
                  </a:schemeClr>
                </a:solidFill>
              </a:rPr>
              <a:t>Eligible applicants that are deed restricted, 100% affordable (low- and moderate-income) housing may also be eligible for a 50% bonus, Applicants may only receive one bonus</a:t>
            </a:r>
          </a:p>
          <a:p>
            <a:endParaRPr lang="en-US" sz="2400">
              <a:solidFill>
                <a:schemeClr val="tx1">
                  <a:lumMod val="50000"/>
                </a:schemeClr>
              </a:solidFill>
            </a:endParaRPr>
          </a:p>
        </p:txBody>
      </p:sp>
    </p:spTree>
    <p:extLst>
      <p:ext uri="{BB962C8B-B14F-4D97-AF65-F5344CB8AC3E}">
        <p14:creationId xmlns:p14="http://schemas.microsoft.com/office/powerpoint/2010/main" val="3114391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MUD Statistics </a:t>
            </a:r>
          </a:p>
        </p:txBody>
      </p:sp>
      <p:graphicFrame>
        <p:nvGraphicFramePr>
          <p:cNvPr id="3" name="Chart 2">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3100765997"/>
              </p:ext>
            </p:extLst>
          </p:nvPr>
        </p:nvGraphicFramePr>
        <p:xfrm>
          <a:off x="1436817" y="1830317"/>
          <a:ext cx="6694580" cy="4349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27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Proposed FY25 EV Tourism</a:t>
            </a:r>
          </a:p>
        </p:txBody>
      </p:sp>
      <p:sp>
        <p:nvSpPr>
          <p:cNvPr id="3" name="Content Placeholder 2"/>
          <p:cNvSpPr>
            <a:spLocks noGrp="1"/>
          </p:cNvSpPr>
          <p:nvPr>
            <p:ph idx="1"/>
          </p:nvPr>
        </p:nvSpPr>
        <p:spPr>
          <a:xfrm>
            <a:off x="457200" y="1752600"/>
            <a:ext cx="8229600" cy="4525963"/>
          </a:xfrm>
        </p:spPr>
        <p:txBody>
          <a:bodyPr/>
          <a:lstStyle/>
          <a:p>
            <a:endParaRPr lang="en-US" sz="2400"/>
          </a:p>
          <a:p>
            <a:r>
              <a:rPr lang="en-US" sz="2400"/>
              <a:t>For tourism locations including downtowns, parks, hotels, historic sites </a:t>
            </a:r>
          </a:p>
          <a:p>
            <a:r>
              <a:rPr lang="en-US" sz="2400"/>
              <a:t>Incentive levels: </a:t>
            </a:r>
          </a:p>
          <a:p>
            <a:pPr lvl="1"/>
            <a:r>
              <a:rPr lang="en-US" sz="2000"/>
              <a:t>$5,000 for L2</a:t>
            </a:r>
          </a:p>
          <a:p>
            <a:pPr lvl="1"/>
            <a:r>
              <a:rPr lang="en-US" sz="2000"/>
              <a:t>$50,000 for Fast Chargers </a:t>
            </a:r>
          </a:p>
        </p:txBody>
      </p:sp>
    </p:spTree>
    <p:extLst>
      <p:ext uri="{BB962C8B-B14F-4D97-AF65-F5344CB8AC3E}">
        <p14:creationId xmlns:p14="http://schemas.microsoft.com/office/powerpoint/2010/main" val="1691718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EV Tourism Statistics</a:t>
            </a:r>
          </a:p>
        </p:txBody>
      </p:sp>
      <p:graphicFrame>
        <p:nvGraphicFramePr>
          <p:cNvPr id="3" name="Chart 2">
            <a:extLst>
              <a:ext uri="{FF2B5EF4-FFF2-40B4-BE49-F238E27FC236}">
                <a16:creationId xmlns:a16="http://schemas.microsoft.com/office/drawing/2014/main" id="{00000000-0008-0000-0400-000005000000}"/>
              </a:ext>
              <a:ext uri="{147F2762-F138-4A5C-976F-8EAC2B608ADB}">
                <a16:predDERef xmlns:a16="http://schemas.microsoft.com/office/drawing/2014/main" pred="{00000000-0008-0000-0400-000003000000}"/>
              </a:ext>
            </a:extLst>
          </p:cNvPr>
          <p:cNvGraphicFramePr>
            <a:graphicFrameLocks/>
          </p:cNvGraphicFramePr>
          <p:nvPr>
            <p:extLst>
              <p:ext uri="{D42A27DB-BD31-4B8C-83A1-F6EECF244321}">
                <p14:modId xmlns:p14="http://schemas.microsoft.com/office/powerpoint/2010/main" val="2710432014"/>
              </p:ext>
            </p:extLst>
          </p:nvPr>
        </p:nvGraphicFramePr>
        <p:xfrm>
          <a:off x="1604550" y="1829865"/>
          <a:ext cx="6310242" cy="4244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462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Welcome and Introduction</a:t>
            </a:r>
          </a:p>
          <a:p>
            <a:pPr lvl="1"/>
            <a:r>
              <a:rPr lang="en-US"/>
              <a:t>Meeting Logistics</a:t>
            </a:r>
          </a:p>
          <a:p>
            <a:r>
              <a:rPr lang="en-US"/>
              <a:t>Process and Schedule for Comments</a:t>
            </a:r>
          </a:p>
          <a:p>
            <a:r>
              <a:rPr lang="en-US"/>
              <a:t>Overview of Budget</a:t>
            </a:r>
          </a:p>
          <a:p>
            <a:r>
              <a:rPr lang="en-US"/>
              <a:t>Public Comments</a:t>
            </a:r>
          </a:p>
          <a:p>
            <a:pPr marL="0" indent="0">
              <a:buNone/>
            </a:pPr>
            <a:r>
              <a:rPr lang="en-US"/>
              <a:t> </a:t>
            </a:r>
          </a:p>
        </p:txBody>
      </p:sp>
      <p:sp>
        <p:nvSpPr>
          <p:cNvPr id="2" name="Title 1">
            <a:extLst>
              <a:ext uri="{FF2B5EF4-FFF2-40B4-BE49-F238E27FC236}">
                <a16:creationId xmlns:a16="http://schemas.microsoft.com/office/drawing/2014/main" id="{225D0FED-B8A4-9BC9-308D-1098E7FC3812}"/>
              </a:ext>
            </a:extLst>
          </p:cNvPr>
          <p:cNvSpPr>
            <a:spLocks noGrp="1"/>
          </p:cNvSpPr>
          <p:nvPr>
            <p:ph type="title"/>
          </p:nvPr>
        </p:nvSpPr>
        <p:spPr>
          <a:xfrm>
            <a:off x="885584" y="685800"/>
            <a:ext cx="8281607" cy="1143000"/>
          </a:xfrm>
        </p:spPr>
        <p:txBody>
          <a:bodyPr/>
          <a:lstStyle/>
          <a:p>
            <a:r>
              <a:rPr lang="en-US" sz="3200">
                <a:solidFill>
                  <a:srgbClr val="FFFF00"/>
                </a:solidFill>
              </a:rPr>
              <a:t>Agenda</a:t>
            </a:r>
          </a:p>
        </p:txBody>
      </p:sp>
    </p:spTree>
    <p:extLst>
      <p:ext uri="{BB962C8B-B14F-4D97-AF65-F5344CB8AC3E}">
        <p14:creationId xmlns:p14="http://schemas.microsoft.com/office/powerpoint/2010/main" val="1963090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a:solidFill>
                  <a:srgbClr val="FFFF00"/>
                </a:solidFill>
              </a:rPr>
              <a:t>Proposed FY25 E-Mobility </a:t>
            </a:r>
          </a:p>
        </p:txBody>
      </p:sp>
      <p:sp>
        <p:nvSpPr>
          <p:cNvPr id="3" name="Content Placeholder 2"/>
          <p:cNvSpPr>
            <a:spLocks noGrp="1"/>
          </p:cNvSpPr>
          <p:nvPr>
            <p:ph idx="1"/>
          </p:nvPr>
        </p:nvSpPr>
        <p:spPr>
          <a:xfrm>
            <a:off x="457200" y="1752600"/>
            <a:ext cx="8229600" cy="4525963"/>
          </a:xfrm>
        </p:spPr>
        <p:txBody>
          <a:bodyPr lIns="91440" tIns="45720" rIns="91440" bIns="45720" anchor="t"/>
          <a:lstStyle/>
          <a:p>
            <a:endParaRPr lang="en-US" sz="2400" dirty="0"/>
          </a:p>
          <a:p>
            <a:r>
              <a:rPr lang="en-US" sz="2400" dirty="0"/>
              <a:t>This will fund future e-mobility programming as developed by Staff over the course of FY25, this could include: </a:t>
            </a:r>
          </a:p>
          <a:p>
            <a:pPr lvl="1"/>
            <a:r>
              <a:rPr lang="en-US" sz="1800" dirty="0"/>
              <a:t>Recommendations from “New Jersey Overburdened Communities Electric Vehicle Affordability Program Study”</a:t>
            </a:r>
          </a:p>
          <a:p>
            <a:pPr lvl="1"/>
            <a:r>
              <a:rPr lang="en-US" sz="1800" dirty="0"/>
              <a:t>E-bike and/or E-scooter incentives </a:t>
            </a:r>
          </a:p>
          <a:p>
            <a:pPr lvl="1"/>
            <a:r>
              <a:rPr lang="en-US" sz="1800" dirty="0"/>
              <a:t>E-ride share charging incentives </a:t>
            </a:r>
          </a:p>
          <a:p>
            <a:pPr lvl="1"/>
            <a:r>
              <a:rPr lang="en-US" sz="1800" dirty="0"/>
              <a:t>Other pilot programs associated with e-mobility options</a:t>
            </a:r>
          </a:p>
        </p:txBody>
      </p:sp>
    </p:spTree>
    <p:extLst>
      <p:ext uri="{BB962C8B-B14F-4D97-AF65-F5344CB8AC3E}">
        <p14:creationId xmlns:p14="http://schemas.microsoft.com/office/powerpoint/2010/main" val="342280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2500" dirty="0">
                <a:solidFill>
                  <a:srgbClr val="FFFF00"/>
                </a:solidFill>
              </a:rPr>
              <a:t>Proposed FY25 School Bus Funding </a:t>
            </a:r>
          </a:p>
        </p:txBody>
      </p:sp>
      <p:sp>
        <p:nvSpPr>
          <p:cNvPr id="3" name="Content Placeholder 2"/>
          <p:cNvSpPr>
            <a:spLocks noGrp="1"/>
          </p:cNvSpPr>
          <p:nvPr>
            <p:ph idx="1"/>
          </p:nvPr>
        </p:nvSpPr>
        <p:spPr>
          <a:xfrm>
            <a:off x="457200" y="1752600"/>
            <a:ext cx="8229600" cy="4525963"/>
          </a:xfrm>
        </p:spPr>
        <p:txBody>
          <a:bodyPr lIns="91440" tIns="45720" rIns="91440" bIns="45720" anchor="t"/>
          <a:lstStyle/>
          <a:p>
            <a:endParaRPr lang="en-US" sz="2400" dirty="0"/>
          </a:p>
          <a:p>
            <a:r>
              <a:rPr lang="en-US" sz="2400" dirty="0"/>
              <a:t>This line represents: </a:t>
            </a:r>
          </a:p>
          <a:p>
            <a:pPr lvl="1"/>
            <a:r>
              <a:rPr lang="en-US" sz="1800" dirty="0"/>
              <a:t>$15 million legislatively required to be provided to DEP in FY24 </a:t>
            </a:r>
          </a:p>
          <a:p>
            <a:pPr lvl="1"/>
            <a:r>
              <a:rPr lang="en-US" sz="1800" dirty="0"/>
              <a:t>An additional $15 million for a use to be determined </a:t>
            </a:r>
          </a:p>
          <a:p>
            <a:pPr lvl="1"/>
            <a:r>
              <a:rPr lang="en-US" sz="1800" dirty="0"/>
              <a:t>$2 million for potential V2G incentives in conjunction with the DEP School Bus Program </a:t>
            </a:r>
          </a:p>
        </p:txBody>
      </p:sp>
    </p:spTree>
    <p:extLst>
      <p:ext uri="{BB962C8B-B14F-4D97-AF65-F5344CB8AC3E}">
        <p14:creationId xmlns:p14="http://schemas.microsoft.com/office/powerpoint/2010/main" val="241058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dirty="0">
                <a:solidFill>
                  <a:srgbClr val="FFFF00"/>
                </a:solidFill>
              </a:rPr>
              <a:t>Proposed FY25 MHD Depot </a:t>
            </a:r>
          </a:p>
        </p:txBody>
      </p:sp>
      <p:sp>
        <p:nvSpPr>
          <p:cNvPr id="3" name="Content Placeholder 2"/>
          <p:cNvSpPr>
            <a:spLocks noGrp="1"/>
          </p:cNvSpPr>
          <p:nvPr>
            <p:ph idx="1"/>
          </p:nvPr>
        </p:nvSpPr>
        <p:spPr>
          <a:xfrm>
            <a:off x="457200" y="1752600"/>
            <a:ext cx="8229600" cy="4525963"/>
          </a:xfrm>
        </p:spPr>
        <p:txBody>
          <a:bodyPr lIns="91440" tIns="45720" rIns="91440" bIns="45720" anchor="t"/>
          <a:lstStyle/>
          <a:p>
            <a:endParaRPr lang="en-US" sz="2400" dirty="0"/>
          </a:p>
          <a:p>
            <a:r>
              <a:rPr lang="en-US" sz="2400" dirty="0"/>
              <a:t>This will fund the legislatively mandated MHD Depot Demonstration Program, work on designing the program will begin in FY25</a:t>
            </a:r>
            <a:endParaRPr lang="en-US" sz="1800" dirty="0"/>
          </a:p>
        </p:txBody>
      </p:sp>
    </p:spTree>
    <p:extLst>
      <p:ext uri="{BB962C8B-B14F-4D97-AF65-F5344CB8AC3E}">
        <p14:creationId xmlns:p14="http://schemas.microsoft.com/office/powerpoint/2010/main" val="1298835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3600" b="1">
              <a:ea typeface="ＭＳ Ｐゴシック"/>
            </a:endParaRPr>
          </a:p>
          <a:p>
            <a:pPr marL="0" indent="0" algn="ctr">
              <a:buNone/>
            </a:pPr>
            <a:endParaRPr lang="en-US" sz="3600" b="1">
              <a:ea typeface="ＭＳ Ｐゴシック"/>
            </a:endParaRPr>
          </a:p>
          <a:p>
            <a:pPr marL="0" indent="0" algn="ctr">
              <a:buNone/>
            </a:pPr>
            <a:r>
              <a:rPr lang="en-US" sz="3800" b="1">
                <a:ea typeface="ＭＳ Ｐゴシック"/>
              </a:rPr>
              <a:t>PUBLIC COMMENTS</a:t>
            </a:r>
            <a:endParaRPr lang="en-US" sz="3800" b="1">
              <a:solidFill>
                <a:srgbClr val="002060"/>
              </a:solidFill>
              <a:ea typeface="ＭＳ Ｐゴシック"/>
            </a:endParaRPr>
          </a:p>
          <a:p>
            <a:endParaRPr lang="en-US"/>
          </a:p>
        </p:txBody>
      </p:sp>
    </p:spTree>
    <p:extLst>
      <p:ext uri="{BB962C8B-B14F-4D97-AF65-F5344CB8AC3E}">
        <p14:creationId xmlns:p14="http://schemas.microsoft.com/office/powerpoint/2010/main" val="401853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br>
              <a:rPr lang="en-US">
                <a:ea typeface="ＭＳ Ｐゴシック"/>
              </a:rPr>
            </a:br>
            <a:br>
              <a:rPr lang="en-US">
                <a:ea typeface="ＭＳ Ｐゴシック"/>
              </a:rPr>
            </a:br>
            <a:endParaRPr lang="en-US">
              <a:ea typeface="ＭＳ Ｐゴシック"/>
            </a:endParaRPr>
          </a:p>
          <a:p>
            <a:pPr algn="ctr"/>
            <a:endParaRPr lang="en-US" sz="3600">
              <a:solidFill>
                <a:srgbClr val="001F5B"/>
              </a:solidFill>
              <a:latin typeface="+mj-lt"/>
              <a:ea typeface="ＭＳ Ｐゴシック"/>
              <a:cs typeface="+mj-cs"/>
            </a:endParaRPr>
          </a:p>
          <a:p>
            <a:pPr algn="ctr"/>
            <a:endParaRPr lang="en-US" sz="3600">
              <a:solidFill>
                <a:srgbClr val="001F5B"/>
              </a:solidFill>
              <a:latin typeface="+mj-lt"/>
              <a:ea typeface="ＭＳ Ｐゴシック"/>
              <a:cs typeface="+mj-cs"/>
            </a:endParaRPr>
          </a:p>
          <a:p>
            <a:pPr algn="ctr"/>
            <a:endParaRPr lang="en-US" sz="3600">
              <a:solidFill>
                <a:srgbClr val="001F5B"/>
              </a:solidFill>
              <a:latin typeface="+mj-lt"/>
              <a:ea typeface="ＭＳ Ｐゴシック"/>
              <a:cs typeface="+mj-cs"/>
            </a:endParaRPr>
          </a:p>
          <a:p>
            <a:pPr algn="ctr"/>
            <a:r>
              <a:rPr lang="en-US" sz="3600">
                <a:solidFill>
                  <a:srgbClr val="001F5B"/>
                </a:solidFill>
                <a:latin typeface="+mj-lt"/>
                <a:ea typeface="ＭＳ Ｐゴシック"/>
                <a:cs typeface="+mj-cs"/>
              </a:rPr>
              <a:t>THANK YOU</a:t>
            </a:r>
            <a:r>
              <a:rPr lang="en-US">
                <a:ea typeface="ＭＳ Ｐゴシック"/>
              </a:rPr>
              <a:t> </a:t>
            </a:r>
          </a:p>
        </p:txBody>
      </p:sp>
    </p:spTree>
    <p:extLst>
      <p:ext uri="{BB962C8B-B14F-4D97-AF65-F5344CB8AC3E}">
        <p14:creationId xmlns:p14="http://schemas.microsoft.com/office/powerpoint/2010/main" val="225808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584" y="685800"/>
            <a:ext cx="8281607" cy="1143000"/>
          </a:xfrm>
        </p:spPr>
        <p:txBody>
          <a:bodyPr/>
          <a:lstStyle/>
          <a:p>
            <a:r>
              <a:rPr lang="en-US" sz="3200">
                <a:solidFill>
                  <a:srgbClr val="FFFF00"/>
                </a:solidFill>
              </a:rPr>
              <a:t>Meeting Logistics</a:t>
            </a:r>
          </a:p>
        </p:txBody>
      </p:sp>
      <p:sp>
        <p:nvSpPr>
          <p:cNvPr id="3" name="Content Placeholder 2"/>
          <p:cNvSpPr>
            <a:spLocks noGrp="1"/>
          </p:cNvSpPr>
          <p:nvPr>
            <p:ph idx="1"/>
          </p:nvPr>
        </p:nvSpPr>
        <p:spPr/>
        <p:txBody>
          <a:bodyPr/>
          <a:lstStyle/>
          <a:p>
            <a:r>
              <a:rPr lang="en-US"/>
              <a:t>Meeting will be recorded. All comments are public. </a:t>
            </a:r>
          </a:p>
          <a:p>
            <a:r>
              <a:rPr lang="en-US"/>
              <a:t>Registered speakers first. </a:t>
            </a:r>
          </a:p>
          <a:p>
            <a:r>
              <a:rPr lang="en-US"/>
              <a:t>Use “raise hand” function to request to provide oral comments</a:t>
            </a:r>
          </a:p>
          <a:p>
            <a:r>
              <a:rPr lang="en-US"/>
              <a:t>Speakers will be unmuted to provide comment; should state name and organization. </a:t>
            </a:r>
          </a:p>
          <a:p>
            <a:r>
              <a:rPr lang="en-US"/>
              <a:t>Meeting recording, PowerPoint, and comments will be available on the website. </a:t>
            </a:r>
          </a:p>
        </p:txBody>
      </p:sp>
    </p:spTree>
    <p:extLst>
      <p:ext uri="{BB962C8B-B14F-4D97-AF65-F5344CB8AC3E}">
        <p14:creationId xmlns:p14="http://schemas.microsoft.com/office/powerpoint/2010/main" val="351077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lstStyle/>
          <a:p>
            <a:r>
              <a:rPr lang="en-US" sz="2400">
                <a:solidFill>
                  <a:srgbClr val="FFFF00"/>
                </a:solidFill>
              </a:rPr>
              <a:t>Process and Schedule for Comments</a:t>
            </a:r>
          </a:p>
        </p:txBody>
      </p:sp>
      <p:sp>
        <p:nvSpPr>
          <p:cNvPr id="3" name="Content Placeholder 2"/>
          <p:cNvSpPr>
            <a:spLocks noGrp="1"/>
          </p:cNvSpPr>
          <p:nvPr>
            <p:ph idx="1"/>
          </p:nvPr>
        </p:nvSpPr>
        <p:spPr>
          <a:xfrm>
            <a:off x="457200" y="1676400"/>
            <a:ext cx="8229600" cy="4800594"/>
          </a:xfrm>
        </p:spPr>
        <p:txBody>
          <a:bodyPr lIns="91440" tIns="45720" rIns="91440" bIns="45720" anchor="t"/>
          <a:lstStyle/>
          <a:p>
            <a:r>
              <a:rPr lang="en-US" sz="1800"/>
              <a:t>Commenters are encouraged to file their comments directly to the specific dockets, Docket No. QO24040224 and QO24040223</a:t>
            </a:r>
            <a:r>
              <a:rPr lang="en-US" sz="1800" b="1"/>
              <a:t>, </a:t>
            </a:r>
            <a:r>
              <a:rPr lang="en-US" sz="1800"/>
              <a:t>using the “Post Comments” button on the Board’s Public Document Search tool. </a:t>
            </a:r>
          </a:p>
          <a:p>
            <a:r>
              <a:rPr lang="en-US" sz="1800"/>
              <a:t>Comments may also be submitted electronically to </a:t>
            </a:r>
            <a:r>
              <a:rPr lang="en-US" sz="1800" b="1" u="sng"/>
              <a:t>Board.Secretary@bpu.nj.gov</a:t>
            </a:r>
            <a:r>
              <a:rPr lang="en-US" sz="1800"/>
              <a:t> in PDF or Word format with the subject “FY25 CRA, Budgets and Program Plans.”</a:t>
            </a:r>
          </a:p>
          <a:p>
            <a:r>
              <a:rPr lang="en-US" sz="1800"/>
              <a:t>Please 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p>
          <a:p>
            <a:r>
              <a:rPr lang="en-US" sz="1800"/>
              <a:t>Any questions may be submitted via email to </a:t>
            </a:r>
            <a:r>
              <a:rPr lang="en-US" sz="1800" b="1" u="sng"/>
              <a:t>Board.Secretary@bpu.nj.gov</a:t>
            </a:r>
            <a:r>
              <a:rPr lang="en-US" sz="1800"/>
              <a:t>, with the same subject heading as above. </a:t>
            </a:r>
          </a:p>
          <a:p>
            <a:r>
              <a:rPr lang="en-US" sz="1800"/>
              <a:t>Comments will be accepted through Wednesday, June 12, 2024 at 5pm.</a:t>
            </a:r>
          </a:p>
        </p:txBody>
      </p:sp>
    </p:spTree>
    <p:extLst>
      <p:ext uri="{BB962C8B-B14F-4D97-AF65-F5344CB8AC3E}">
        <p14:creationId xmlns:p14="http://schemas.microsoft.com/office/powerpoint/2010/main" val="164775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02" y="228600"/>
            <a:ext cx="8281607" cy="1143000"/>
          </a:xfrm>
        </p:spPr>
        <p:txBody>
          <a:bodyPr/>
          <a:lstStyle/>
          <a:p>
            <a:br>
              <a:rPr lang="en-US" sz="3000"/>
            </a:br>
            <a:r>
              <a:rPr lang="en-US" sz="3000"/>
              <a:t>            </a:t>
            </a:r>
            <a:r>
              <a:rPr lang="en-US" sz="3000">
                <a:solidFill>
                  <a:srgbClr val="FFFF00"/>
                </a:solidFill>
              </a:rPr>
              <a:t>Overview of Budget</a:t>
            </a:r>
            <a:endParaRPr lang="en-US" sz="3000"/>
          </a:p>
        </p:txBody>
      </p:sp>
      <p:sp>
        <p:nvSpPr>
          <p:cNvPr id="3" name="TextBox 2">
            <a:extLst>
              <a:ext uri="{FF2B5EF4-FFF2-40B4-BE49-F238E27FC236}">
                <a16:creationId xmlns:a16="http://schemas.microsoft.com/office/drawing/2014/main" id="{754A8AAA-E3D9-13B6-3989-9BB4DBFBE4B9}"/>
              </a:ext>
            </a:extLst>
          </p:cNvPr>
          <p:cNvSpPr txBox="1"/>
          <p:nvPr/>
        </p:nvSpPr>
        <p:spPr>
          <a:xfrm>
            <a:off x="2654948" y="1840468"/>
            <a:ext cx="4126851" cy="369332"/>
          </a:xfrm>
          <a:prstGeom prst="rect">
            <a:avLst/>
          </a:prstGeom>
          <a:noFill/>
        </p:spPr>
        <p:txBody>
          <a:bodyPr wrap="square" rtlCol="0">
            <a:spAutoFit/>
          </a:bodyPr>
          <a:lstStyle/>
          <a:p>
            <a:r>
              <a:rPr lang="en-US">
                <a:latin typeface="+mj-lt"/>
              </a:rPr>
              <a:t>FY25 EV Budget Proposal (In $)</a:t>
            </a:r>
          </a:p>
        </p:txBody>
      </p:sp>
      <p:graphicFrame>
        <p:nvGraphicFramePr>
          <p:cNvPr id="5" name="Table 4">
            <a:extLst>
              <a:ext uri="{FF2B5EF4-FFF2-40B4-BE49-F238E27FC236}">
                <a16:creationId xmlns:a16="http://schemas.microsoft.com/office/drawing/2014/main" id="{D4AC7D1E-78B1-8FA6-5CDC-E1576B6F1125}"/>
              </a:ext>
            </a:extLst>
          </p:cNvPr>
          <p:cNvGraphicFramePr>
            <a:graphicFrameLocks noGrp="1"/>
          </p:cNvGraphicFramePr>
          <p:nvPr>
            <p:extLst>
              <p:ext uri="{D42A27DB-BD31-4B8C-83A1-F6EECF244321}">
                <p14:modId xmlns:p14="http://schemas.microsoft.com/office/powerpoint/2010/main" val="3030171267"/>
              </p:ext>
            </p:extLst>
          </p:nvPr>
        </p:nvGraphicFramePr>
        <p:xfrm>
          <a:off x="790754" y="2214112"/>
          <a:ext cx="7759409" cy="4212551"/>
        </p:xfrm>
        <a:graphic>
          <a:graphicData uri="http://schemas.openxmlformats.org/drawingml/2006/table">
            <a:tbl>
              <a:tblPr firstRow="1" firstCol="1" lastRow="1" lastCol="1" bandRow="1" bandCol="1">
                <a:tableStyleId>{5C22544A-7EE6-4342-B048-85BDC9FD1C3A}</a:tableStyleId>
              </a:tblPr>
              <a:tblGrid>
                <a:gridCol w="4883185">
                  <a:extLst>
                    <a:ext uri="{9D8B030D-6E8A-4147-A177-3AD203B41FA5}">
                      <a16:colId xmlns:a16="http://schemas.microsoft.com/office/drawing/2014/main" val="3250153101"/>
                    </a:ext>
                  </a:extLst>
                </a:gridCol>
                <a:gridCol w="2876224">
                  <a:extLst>
                    <a:ext uri="{9D8B030D-6E8A-4147-A177-3AD203B41FA5}">
                      <a16:colId xmlns:a16="http://schemas.microsoft.com/office/drawing/2014/main" val="147557923"/>
                    </a:ext>
                  </a:extLst>
                </a:gridCol>
              </a:tblGrid>
              <a:tr h="936625">
                <a:tc>
                  <a:txBody>
                    <a:bodyPr/>
                    <a:lstStyle/>
                    <a:p>
                      <a:pPr lvl="0" algn="ctr">
                        <a:lnSpc>
                          <a:spcPct val="100000"/>
                        </a:lnSpc>
                        <a:spcBef>
                          <a:spcPts val="0"/>
                        </a:spcBef>
                        <a:spcAft>
                          <a:spcPts val="0"/>
                        </a:spcAft>
                        <a:buNone/>
                      </a:pPr>
                      <a:endParaRPr lang="en-US" sz="2000" dirty="0"/>
                    </a:p>
                    <a:p>
                      <a:pPr lvl="0" algn="ctr">
                        <a:lnSpc>
                          <a:spcPct val="100000"/>
                        </a:lnSpc>
                        <a:spcBef>
                          <a:spcPts val="0"/>
                        </a:spcBef>
                        <a:spcAft>
                          <a:spcPts val="0"/>
                        </a:spcAft>
                        <a:buNone/>
                      </a:pPr>
                      <a:r>
                        <a:rPr lang="en-US" sz="1400" b="1" i="1" u="none" strike="noStrike" spc="-10" noProof="0" dirty="0">
                          <a:solidFill>
                            <a:srgbClr val="4D4D4D"/>
                          </a:solidFill>
                          <a:effectLst/>
                          <a:highlight>
                            <a:srgbClr val="D9E0F1"/>
                          </a:highlight>
                        </a:rPr>
                        <a:t>FY25 Program/</a:t>
                      </a:r>
                      <a:endParaRPr lang="en-US" sz="1400" dirty="0"/>
                    </a:p>
                    <a:p>
                      <a:pPr lvl="0" algn="ctr">
                        <a:lnSpc>
                          <a:spcPct val="100000"/>
                        </a:lnSpc>
                        <a:spcBef>
                          <a:spcPts val="0"/>
                        </a:spcBef>
                        <a:spcAft>
                          <a:spcPts val="0"/>
                        </a:spcAft>
                        <a:buNone/>
                      </a:pPr>
                      <a:r>
                        <a:rPr lang="en-US" sz="1400" b="1" i="1" u="none" strike="noStrike" spc="-10" noProof="0" dirty="0">
                          <a:solidFill>
                            <a:srgbClr val="4D4D4D"/>
                          </a:solidFill>
                          <a:effectLst/>
                          <a:highlight>
                            <a:srgbClr val="D9E0F1"/>
                          </a:highlight>
                        </a:rPr>
                        <a:t>Budget Line</a:t>
                      </a:r>
                      <a:endParaRPr lang="en-US" sz="1400"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F1"/>
                    </a:solidFill>
                  </a:tcPr>
                </a:tc>
                <a:tc>
                  <a:txBody>
                    <a:bodyPr/>
                    <a:lstStyle/>
                    <a:p>
                      <a:pPr lvl="0" algn="ctr">
                        <a:lnSpc>
                          <a:spcPct val="100000"/>
                        </a:lnSpc>
                        <a:spcBef>
                          <a:spcPts val="0"/>
                        </a:spcBef>
                        <a:spcAft>
                          <a:spcPts val="0"/>
                        </a:spcAft>
                        <a:buNone/>
                      </a:pPr>
                      <a:endParaRPr lang="en-US" sz="1400" b="1" i="1" u="none" strike="noStrike" spc="-10" noProof="0" dirty="0">
                        <a:solidFill>
                          <a:srgbClr val="4D4D4D"/>
                        </a:solidFill>
                        <a:effectLst/>
                        <a:highlight>
                          <a:srgbClr val="D9E0F1"/>
                        </a:highlight>
                      </a:endParaRPr>
                    </a:p>
                    <a:p>
                      <a:pPr lvl="0" algn="ctr">
                        <a:lnSpc>
                          <a:spcPct val="100000"/>
                        </a:lnSpc>
                        <a:spcBef>
                          <a:spcPts val="0"/>
                        </a:spcBef>
                        <a:spcAft>
                          <a:spcPts val="0"/>
                        </a:spcAft>
                        <a:buNone/>
                      </a:pPr>
                      <a:endParaRPr lang="en-US" sz="1400" b="1" i="1" u="none" strike="noStrike" spc="-10" noProof="0" dirty="0">
                        <a:solidFill>
                          <a:srgbClr val="4D4D4D"/>
                        </a:solidFill>
                        <a:effectLst/>
                        <a:highlight>
                          <a:srgbClr val="D9E0F1"/>
                        </a:highlight>
                      </a:endParaRPr>
                    </a:p>
                    <a:p>
                      <a:pPr lvl="0" algn="ctr">
                        <a:lnSpc>
                          <a:spcPct val="100000"/>
                        </a:lnSpc>
                        <a:spcBef>
                          <a:spcPts val="0"/>
                        </a:spcBef>
                        <a:spcAft>
                          <a:spcPts val="0"/>
                        </a:spcAft>
                        <a:buNone/>
                      </a:pPr>
                      <a:r>
                        <a:rPr lang="en-US" sz="1400" b="1" i="1" u="none" strike="noStrike" spc="-10" noProof="0" dirty="0">
                          <a:solidFill>
                            <a:srgbClr val="4D4D4D"/>
                          </a:solidFill>
                          <a:effectLst/>
                          <a:highlight>
                            <a:srgbClr val="D9E0F1"/>
                          </a:highlight>
                        </a:rPr>
                        <a:t>FY25 Budget</a:t>
                      </a:r>
                      <a:endParaRPr lang="en-US" sz="1400"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F1"/>
                    </a:solidFill>
                  </a:tcPr>
                </a:tc>
                <a:extLst>
                  <a:ext uri="{0D108BD9-81ED-4DB2-BD59-A6C34878D82A}">
                    <a16:rowId xmlns:a16="http://schemas.microsoft.com/office/drawing/2014/main" val="1387145441"/>
                  </a:ext>
                </a:extLst>
              </a:tr>
              <a:tr h="271657">
                <a:tc>
                  <a:txBody>
                    <a:bodyPr/>
                    <a:lstStyle/>
                    <a:p>
                      <a:pPr marL="355600" marR="0" algn="l">
                        <a:lnSpc>
                          <a:spcPct val="140598"/>
                        </a:lnSpc>
                        <a:spcBef>
                          <a:spcPts val="100"/>
                        </a:spcBef>
                        <a:spcAft>
                          <a:spcPts val="0"/>
                        </a:spcAft>
                      </a:pPr>
                      <a:r>
                        <a:rPr lang="en-US" sz="1400" b="1" i="1" dirty="0">
                          <a:solidFill>
                            <a:srgbClr val="4D4D4D"/>
                          </a:solidFill>
                          <a:effectLst/>
                          <a:highlight>
                            <a:srgbClr val="D9E0F1"/>
                          </a:highlight>
                          <a:latin typeface="Calibri"/>
                          <a:ea typeface="Calibri" panose="020F0502020204030204" pitchFamily="34" charset="0"/>
                        </a:rPr>
                        <a:t>Electric</a:t>
                      </a:r>
                      <a:r>
                        <a:rPr lang="en-US" sz="1400" b="1" i="1" spc="-20" dirty="0">
                          <a:solidFill>
                            <a:srgbClr val="4D4D4D"/>
                          </a:solidFill>
                          <a:effectLst/>
                          <a:highlight>
                            <a:srgbClr val="D9E0F1"/>
                          </a:highlight>
                          <a:latin typeface="Calibri"/>
                          <a:ea typeface="Calibri" panose="020F0502020204030204" pitchFamily="34" charset="0"/>
                        </a:rPr>
                        <a:t> </a:t>
                      </a:r>
                      <a:r>
                        <a:rPr lang="en-US" sz="1400" b="1" i="1" dirty="0">
                          <a:solidFill>
                            <a:srgbClr val="4D4D4D"/>
                          </a:solidFill>
                          <a:effectLst/>
                          <a:highlight>
                            <a:srgbClr val="D9E0F1"/>
                          </a:highlight>
                          <a:latin typeface="Calibri"/>
                          <a:ea typeface="Calibri" panose="020F0502020204030204" pitchFamily="34" charset="0"/>
                        </a:rPr>
                        <a:t>Vehicle</a:t>
                      </a:r>
                      <a:r>
                        <a:rPr lang="en-US" sz="1400" b="1" i="1" spc="-15" dirty="0">
                          <a:solidFill>
                            <a:srgbClr val="4D4D4D"/>
                          </a:solidFill>
                          <a:effectLst/>
                          <a:highlight>
                            <a:srgbClr val="D9E0F1"/>
                          </a:highlight>
                          <a:latin typeface="Calibri"/>
                          <a:ea typeface="Calibri" panose="020F0502020204030204" pitchFamily="34" charset="0"/>
                        </a:rPr>
                        <a:t> </a:t>
                      </a:r>
                      <a:r>
                        <a:rPr lang="en-US" sz="1400" b="1" i="1" spc="-10" dirty="0">
                          <a:solidFill>
                            <a:srgbClr val="4D4D4D"/>
                          </a:solidFill>
                          <a:effectLst/>
                          <a:highlight>
                            <a:srgbClr val="D9E0F1"/>
                          </a:highlight>
                          <a:latin typeface="Calibri"/>
                          <a:ea typeface="Calibri" panose="020F0502020204030204" pitchFamily="34" charset="0"/>
                        </a:rPr>
                        <a:t>Program</a:t>
                      </a:r>
                      <a:endParaRPr lang="en-US" sz="1400">
                        <a:solidFill>
                          <a:srgbClr val="4D4D4D"/>
                        </a:solidFill>
                        <a:effectLst/>
                        <a:highlight>
                          <a:srgbClr val="D9E0F1"/>
                        </a:highligh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F1"/>
                    </a:solidFill>
                  </a:tcPr>
                </a:tc>
                <a:tc>
                  <a:txBody>
                    <a:bodyPr/>
                    <a:lstStyle/>
                    <a:p>
                      <a:pPr marL="0" marR="58420" algn="ctr">
                        <a:lnSpc>
                          <a:spcPct val="140598"/>
                        </a:lnSpc>
                        <a:spcBef>
                          <a:spcPts val="100"/>
                        </a:spcBef>
                        <a:spcAft>
                          <a:spcPts val="0"/>
                        </a:spcAft>
                      </a:pPr>
                      <a:r>
                        <a:rPr lang="en-US" sz="1400" b="1" spc="-10" dirty="0">
                          <a:solidFill>
                            <a:srgbClr val="4D4D4D"/>
                          </a:solidFill>
                          <a:effectLst/>
                          <a:highlight>
                            <a:srgbClr val="D9E0F1"/>
                          </a:highlight>
                          <a:latin typeface="Calibri"/>
                          <a:ea typeface="Calibri" panose="020F0502020204030204" pitchFamily="34" charset="0"/>
                        </a:rPr>
                        <a:t>162,258,925</a:t>
                      </a:r>
                      <a:endParaRPr lang="en-US" sz="1400">
                        <a:solidFill>
                          <a:srgbClr val="4D4D4D"/>
                        </a:solidFill>
                        <a:effectLst/>
                        <a:highlight>
                          <a:srgbClr val="D9E0F1"/>
                        </a:highligh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F1"/>
                    </a:solidFill>
                  </a:tcPr>
                </a:tc>
                <a:extLst>
                  <a:ext uri="{0D108BD9-81ED-4DB2-BD59-A6C34878D82A}">
                    <a16:rowId xmlns:a16="http://schemas.microsoft.com/office/drawing/2014/main" val="2370555306"/>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Plug</a:t>
                      </a:r>
                      <a:r>
                        <a:rPr lang="en-US" sz="1200" spc="-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In</a:t>
                      </a:r>
                      <a:r>
                        <a:rPr lang="en-US" sz="1200" spc="-1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EV</a:t>
                      </a:r>
                      <a:r>
                        <a:rPr lang="en-US" sz="1200" spc="-10"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Incentive</a:t>
                      </a:r>
                      <a:r>
                        <a:rPr lang="en-US" sz="1200" spc="-5" dirty="0">
                          <a:solidFill>
                            <a:srgbClr val="4D4D4D"/>
                          </a:solidFill>
                          <a:effectLst/>
                          <a:latin typeface="Calibri"/>
                          <a:ea typeface="Calibri" panose="020F0502020204030204" pitchFamily="34" charset="0"/>
                        </a:rPr>
                        <a:t> </a:t>
                      </a:r>
                      <a:r>
                        <a:rPr lang="en-US" sz="1200" spc="-20" dirty="0">
                          <a:solidFill>
                            <a:srgbClr val="4D4D4D"/>
                          </a:solidFill>
                          <a:effectLst/>
                          <a:latin typeface="Calibri"/>
                          <a:ea typeface="Calibri" panose="020F0502020204030204" pitchFamily="34" charset="0"/>
                        </a:rPr>
                        <a:t>Fund</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32,583,925</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9812004"/>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CUNJ</a:t>
                      </a:r>
                      <a:r>
                        <a:rPr lang="en-US" sz="1200" spc="-40"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Administrative</a:t>
                      </a:r>
                      <a:r>
                        <a:rPr lang="en-US" sz="1200" spc="-35" dirty="0">
                          <a:solidFill>
                            <a:srgbClr val="4D4D4D"/>
                          </a:solidFill>
                          <a:effectLst/>
                          <a:latin typeface="Calibri"/>
                          <a:ea typeface="Calibri" panose="020F0502020204030204" pitchFamily="34" charset="0"/>
                        </a:rPr>
                        <a:t> </a:t>
                      </a:r>
                      <a:r>
                        <a:rPr lang="en-US" sz="1200" spc="-20" dirty="0">
                          <a:solidFill>
                            <a:srgbClr val="4D4D4D"/>
                          </a:solidFill>
                          <a:effectLst/>
                          <a:latin typeface="Calibri"/>
                          <a:ea typeface="Calibri" panose="020F0502020204030204" pitchFamily="34" charset="0"/>
                        </a:rPr>
                        <a:t>Fund</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5,500,000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581680"/>
                  </a:ext>
                </a:extLst>
              </a:tr>
              <a:tr h="271657">
                <a:tc>
                  <a:txBody>
                    <a:bodyPr/>
                    <a:lstStyle/>
                    <a:p>
                      <a:pPr marL="450850" marR="0" algn="l">
                        <a:lnSpc>
                          <a:spcPct val="146245"/>
                        </a:lnSpc>
                        <a:spcBef>
                          <a:spcPts val="55"/>
                        </a:spcBef>
                        <a:spcAft>
                          <a:spcPts val="0"/>
                        </a:spcAft>
                      </a:pPr>
                      <a:r>
                        <a:rPr lang="en-US" sz="1200" dirty="0">
                          <a:solidFill>
                            <a:srgbClr val="4D4D4D"/>
                          </a:solidFill>
                          <a:effectLst/>
                          <a:latin typeface="Calibri"/>
                          <a:ea typeface="Calibri" panose="020F0502020204030204" pitchFamily="34" charset="0"/>
                        </a:rPr>
                        <a:t>CUNJ</a:t>
                      </a:r>
                      <a:r>
                        <a:rPr lang="en-US" sz="1200" spc="-1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Residential</a:t>
                      </a:r>
                      <a:r>
                        <a:rPr lang="en-US" sz="1200" spc="-1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Charger</a:t>
                      </a:r>
                      <a:r>
                        <a:rPr lang="en-US" sz="1200" spc="-20" dirty="0">
                          <a:solidFill>
                            <a:srgbClr val="4D4D4D"/>
                          </a:solidFill>
                          <a:effectLst/>
                          <a:latin typeface="Calibri"/>
                          <a:ea typeface="Calibri" panose="020F0502020204030204" pitchFamily="34" charset="0"/>
                        </a:rPr>
                        <a:t> </a:t>
                      </a:r>
                      <a:r>
                        <a:rPr lang="en-US" sz="1200" spc="-10" dirty="0">
                          <a:solidFill>
                            <a:srgbClr val="4D4D4D"/>
                          </a:solidFill>
                          <a:effectLst/>
                          <a:latin typeface="Calibri"/>
                          <a:ea typeface="Calibri" panose="020F0502020204030204" pitchFamily="34" charset="0"/>
                        </a:rPr>
                        <a:t>Incentive</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5"/>
                        </a:spcBef>
                        <a:spcAft>
                          <a:spcPts val="0"/>
                        </a:spcAft>
                      </a:pPr>
                      <a:r>
                        <a:rPr lang="en-US" sz="1200" spc="-10" dirty="0">
                          <a:solidFill>
                            <a:srgbClr val="4D4D4D"/>
                          </a:solidFill>
                          <a:effectLst/>
                          <a:latin typeface="Calibri"/>
                          <a:ea typeface="Calibri" panose="020F0502020204030204" pitchFamily="34" charset="0"/>
                        </a:rPr>
                        <a:t>4,000,000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3744310"/>
                  </a:ext>
                </a:extLst>
              </a:tr>
              <a:tr h="286750">
                <a:tc>
                  <a:txBody>
                    <a:bodyPr/>
                    <a:lstStyle/>
                    <a:p>
                      <a:pPr marL="450850" marR="0" algn="l">
                        <a:lnSpc>
                          <a:spcPct val="150762"/>
                        </a:lnSpc>
                        <a:spcBef>
                          <a:spcPts val="0"/>
                        </a:spcBef>
                        <a:spcAft>
                          <a:spcPts val="0"/>
                        </a:spcAft>
                      </a:pPr>
                      <a:r>
                        <a:rPr lang="en-US" sz="1200" dirty="0">
                          <a:solidFill>
                            <a:srgbClr val="4D4D4D"/>
                          </a:solidFill>
                          <a:effectLst/>
                          <a:latin typeface="Calibri"/>
                          <a:ea typeface="Calibri" panose="020F0502020204030204" pitchFamily="34" charset="0"/>
                        </a:rPr>
                        <a:t>EV</a:t>
                      </a:r>
                      <a:r>
                        <a:rPr lang="en-US" sz="1200" spc="-20"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Studies,</a:t>
                      </a:r>
                      <a:r>
                        <a:rPr lang="en-US" sz="1200" spc="-10"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Pilots, </a:t>
                      </a:r>
                      <a:r>
                        <a:rPr lang="en-US" sz="1200" spc="-25" dirty="0">
                          <a:solidFill>
                            <a:srgbClr val="4D4D4D"/>
                          </a:solidFill>
                          <a:effectLst/>
                          <a:latin typeface="Calibri"/>
                          <a:ea typeface="Calibri" panose="020F0502020204030204" pitchFamily="34" charset="0"/>
                        </a:rPr>
                        <a:t>and</a:t>
                      </a:r>
                      <a:r>
                        <a:rPr lang="en-US" sz="1200" dirty="0">
                          <a:solidFill>
                            <a:srgbClr val="4D4D4D"/>
                          </a:solidFill>
                          <a:effectLst/>
                          <a:latin typeface="Calibri"/>
                          <a:ea typeface="Calibri" panose="020F0502020204030204" pitchFamily="34" charset="0"/>
                        </a:rPr>
                        <a:t> Administrative</a:t>
                      </a:r>
                      <a:r>
                        <a:rPr lang="en-US" sz="1200" spc="-60" dirty="0">
                          <a:solidFill>
                            <a:srgbClr val="4D4D4D"/>
                          </a:solidFill>
                          <a:effectLst/>
                          <a:latin typeface="Calibri"/>
                          <a:ea typeface="Calibri" panose="020F0502020204030204" pitchFamily="34" charset="0"/>
                        </a:rPr>
                        <a:t> </a:t>
                      </a:r>
                      <a:r>
                        <a:rPr lang="en-US" sz="1200" spc="-10" dirty="0">
                          <a:solidFill>
                            <a:srgbClr val="4D4D4D"/>
                          </a:solidFill>
                          <a:effectLst/>
                          <a:latin typeface="Calibri"/>
                          <a:ea typeface="Calibri" panose="020F0502020204030204" pitchFamily="34" charset="0"/>
                        </a:rPr>
                        <a:t>Support</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4610" algn="ctr">
                        <a:lnSpc>
                          <a:spcPct val="140598"/>
                        </a:lnSpc>
                        <a:spcBef>
                          <a:spcPts val="0"/>
                        </a:spcBef>
                        <a:spcAft>
                          <a:spcPts val="0"/>
                        </a:spcAft>
                      </a:pPr>
                      <a:r>
                        <a:rPr lang="en-US" sz="1200" spc="-10" dirty="0">
                          <a:solidFill>
                            <a:srgbClr val="4D4D4D"/>
                          </a:solidFill>
                          <a:effectLst/>
                          <a:latin typeface="Calibri"/>
                          <a:ea typeface="Calibri" panose="020F0502020204030204" pitchFamily="34" charset="0"/>
                        </a:rPr>
                        <a:t>2,500,000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3601314"/>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Clean </a:t>
                      </a:r>
                      <a:r>
                        <a:rPr lang="en-US" sz="1200" spc="-20" dirty="0">
                          <a:solidFill>
                            <a:srgbClr val="4D4D4D"/>
                          </a:solidFill>
                          <a:effectLst/>
                          <a:latin typeface="Calibri"/>
                          <a:ea typeface="Calibri" panose="020F0502020204030204" pitchFamily="34" charset="0"/>
                        </a:rPr>
                        <a:t>Fleet</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28,900,000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9168425"/>
                  </a:ext>
                </a:extLst>
              </a:tr>
              <a:tr h="271657">
                <a:tc>
                  <a:txBody>
                    <a:bodyPr/>
                    <a:lstStyle/>
                    <a:p>
                      <a:pPr marL="450850" marR="0" algn="l">
                        <a:lnSpc>
                          <a:spcPct val="146245"/>
                        </a:lnSpc>
                        <a:spcBef>
                          <a:spcPts val="55"/>
                        </a:spcBef>
                        <a:spcAft>
                          <a:spcPts val="0"/>
                        </a:spcAft>
                      </a:pPr>
                      <a:r>
                        <a:rPr lang="en-US" sz="1200" dirty="0">
                          <a:solidFill>
                            <a:srgbClr val="4D4D4D"/>
                          </a:solidFill>
                          <a:effectLst/>
                          <a:latin typeface="Calibri"/>
                          <a:ea typeface="Calibri" panose="020F0502020204030204" pitchFamily="34" charset="0"/>
                        </a:rPr>
                        <a:t>Multi-Unit</a:t>
                      </a:r>
                      <a:r>
                        <a:rPr lang="en-US" sz="1200" spc="-1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Dwellings</a:t>
                      </a:r>
                      <a:r>
                        <a:rPr lang="en-US" sz="1200" spc="-20" dirty="0">
                          <a:solidFill>
                            <a:srgbClr val="4D4D4D"/>
                          </a:solidFill>
                          <a:effectLst/>
                          <a:latin typeface="Calibri"/>
                          <a:ea typeface="Calibri" panose="020F0502020204030204" pitchFamily="34" charset="0"/>
                        </a:rPr>
                        <a:t> </a:t>
                      </a:r>
                      <a:r>
                        <a:rPr lang="en-US" sz="1200" spc="-10" dirty="0">
                          <a:solidFill>
                            <a:srgbClr val="4D4D4D"/>
                          </a:solidFill>
                          <a:effectLst/>
                          <a:latin typeface="Calibri"/>
                          <a:ea typeface="Calibri" panose="020F0502020204030204" pitchFamily="34" charset="0"/>
                        </a:rPr>
                        <a:t>(Chargers)</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5"/>
                        </a:spcBef>
                        <a:spcAft>
                          <a:spcPts val="0"/>
                        </a:spcAft>
                      </a:pPr>
                      <a:r>
                        <a:rPr lang="en-US" sz="1200" spc="-10" dirty="0">
                          <a:solidFill>
                            <a:srgbClr val="4D4D4D"/>
                          </a:solidFill>
                          <a:effectLst/>
                          <a:latin typeface="Calibri"/>
                          <a:ea typeface="Calibri" panose="020F0502020204030204" pitchFamily="34" charset="0"/>
                        </a:rPr>
                        <a:t>32,875,000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5011672"/>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EV</a:t>
                      </a:r>
                      <a:r>
                        <a:rPr lang="en-US" sz="1200" spc="5" dirty="0">
                          <a:solidFill>
                            <a:srgbClr val="4D4D4D"/>
                          </a:solidFill>
                          <a:effectLst/>
                          <a:latin typeface="Calibri"/>
                          <a:ea typeface="Calibri" panose="020F0502020204030204" pitchFamily="34" charset="0"/>
                        </a:rPr>
                        <a:t> </a:t>
                      </a:r>
                      <a:r>
                        <a:rPr lang="en-US" sz="1200" spc="-10" dirty="0">
                          <a:solidFill>
                            <a:srgbClr val="4D4D4D"/>
                          </a:solidFill>
                          <a:effectLst/>
                          <a:latin typeface="Calibri"/>
                          <a:ea typeface="Calibri" panose="020F0502020204030204" pitchFamily="34" charset="0"/>
                        </a:rPr>
                        <a:t>Tourism</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10,900,000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6098432"/>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E-Mobility</a:t>
                      </a:r>
                      <a:r>
                        <a:rPr lang="en-US" sz="1200" spc="-5" dirty="0">
                          <a:solidFill>
                            <a:srgbClr val="4D4D4D"/>
                          </a:solidFill>
                          <a:effectLst/>
                          <a:latin typeface="Calibri"/>
                          <a:ea typeface="Calibri" panose="020F0502020204030204" pitchFamily="34" charset="0"/>
                        </a:rPr>
                        <a:t> </a:t>
                      </a:r>
                      <a:r>
                        <a:rPr lang="en-US" sz="1200" dirty="0">
                          <a:solidFill>
                            <a:srgbClr val="4D4D4D"/>
                          </a:solidFill>
                          <a:effectLst/>
                          <a:latin typeface="Calibri"/>
                          <a:ea typeface="Calibri" panose="020F0502020204030204" pitchFamily="34" charset="0"/>
                        </a:rPr>
                        <a:t>Pilot </a:t>
                      </a:r>
                      <a:r>
                        <a:rPr lang="en-US" sz="1200" spc="-10" dirty="0">
                          <a:solidFill>
                            <a:srgbClr val="4D4D4D"/>
                          </a:solidFill>
                          <a:effectLst/>
                          <a:latin typeface="Calibri"/>
                          <a:ea typeface="Calibri" panose="020F0502020204030204" pitchFamily="34" charset="0"/>
                        </a:rPr>
                        <a:t>Programs</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7,000,000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743224"/>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Electric School Buses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30,000,000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8406412"/>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School Bus V2G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2,000,000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6559831"/>
                  </a:ext>
                </a:extLst>
              </a:tr>
              <a:tr h="271657">
                <a:tc>
                  <a:txBody>
                    <a:bodyPr/>
                    <a:lstStyle/>
                    <a:p>
                      <a:pPr marL="450850" marR="0" algn="l">
                        <a:lnSpc>
                          <a:spcPct val="146245"/>
                        </a:lnSpc>
                        <a:spcBef>
                          <a:spcPts val="50"/>
                        </a:spcBef>
                        <a:spcAft>
                          <a:spcPts val="0"/>
                        </a:spcAft>
                      </a:pPr>
                      <a:r>
                        <a:rPr lang="en-US" sz="1200" dirty="0">
                          <a:solidFill>
                            <a:srgbClr val="4D4D4D"/>
                          </a:solidFill>
                          <a:effectLst/>
                          <a:latin typeface="Calibri"/>
                          <a:ea typeface="Calibri" panose="020F0502020204030204" pitchFamily="34" charset="0"/>
                        </a:rPr>
                        <a:t>MHD Depot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58420" algn="ctr">
                        <a:lnSpc>
                          <a:spcPct val="140598"/>
                        </a:lnSpc>
                        <a:spcBef>
                          <a:spcPts val="100"/>
                        </a:spcBef>
                        <a:spcAft>
                          <a:spcPts val="0"/>
                        </a:spcAft>
                      </a:pPr>
                      <a:r>
                        <a:rPr lang="en-US" sz="1200" spc="-10" dirty="0">
                          <a:solidFill>
                            <a:srgbClr val="4D4D4D"/>
                          </a:solidFill>
                          <a:effectLst/>
                          <a:latin typeface="Calibri"/>
                          <a:ea typeface="Calibri" panose="020F0502020204030204" pitchFamily="34" charset="0"/>
                        </a:rPr>
                        <a:t>6,000,000</a:t>
                      </a:r>
                      <a:endParaRPr lang="en-US" sz="1200" dirty="0">
                        <a:solidFill>
                          <a:srgbClr val="4D4D4D"/>
                        </a:solidFill>
                        <a:effectLst/>
                        <a:latin typeface="Calibri"/>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6427217"/>
                  </a:ext>
                </a:extLst>
              </a:tr>
            </a:tbl>
          </a:graphicData>
        </a:graphic>
      </p:graphicFrame>
    </p:spTree>
    <p:extLst>
      <p:ext uri="{BB962C8B-B14F-4D97-AF65-F5344CB8AC3E}">
        <p14:creationId xmlns:p14="http://schemas.microsoft.com/office/powerpoint/2010/main" val="63669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824407" cy="1143000"/>
          </a:xfrm>
        </p:spPr>
        <p:txBody>
          <a:bodyPr/>
          <a:lstStyle/>
          <a:p>
            <a:r>
              <a:rPr lang="en-US" sz="3200">
                <a:solidFill>
                  <a:srgbClr val="FFFF00"/>
                </a:solidFill>
              </a:rPr>
              <a:t>Proposed FY25 Programs</a:t>
            </a:r>
          </a:p>
        </p:txBody>
      </p:sp>
      <p:sp>
        <p:nvSpPr>
          <p:cNvPr id="6" name="Content Placeholder 2"/>
          <p:cNvSpPr txBox="1">
            <a:spLocks/>
          </p:cNvSpPr>
          <p:nvPr/>
        </p:nvSpPr>
        <p:spPr>
          <a:xfrm>
            <a:off x="199185" y="1709404"/>
            <a:ext cx="8797636" cy="4732433"/>
          </a:xfrm>
          <a:prstGeom prst="rect">
            <a:avLst/>
          </a:prstGeom>
        </p:spPr>
        <p:txBody>
          <a:bodyPr anchor="t"/>
          <a:lstStyle>
            <a:lvl1pPr marL="342900" indent="-342900" algn="l" rtl="0" eaLnBrk="1" fontAlgn="base" hangingPunct="1">
              <a:spcBef>
                <a:spcPct val="20000"/>
              </a:spcBef>
              <a:spcAft>
                <a:spcPct val="0"/>
              </a:spcAft>
              <a:buClr>
                <a:srgbClr val="003399"/>
              </a:buClr>
              <a:buSzPct val="110000"/>
              <a:buFont typeface="Arial" pitchFamily="34" charset="0"/>
              <a:buChar char="•"/>
              <a:defRPr sz="2800" b="0" i="0" kern="1200">
                <a:solidFill>
                  <a:srgbClr val="001F5B"/>
                </a:solidFill>
                <a:latin typeface="Avenir Book"/>
                <a:ea typeface="+mn-ea"/>
                <a:cs typeface="Avenir Book"/>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b="0" i="0" kern="1200">
                <a:solidFill>
                  <a:srgbClr val="001F5B"/>
                </a:solidFill>
                <a:latin typeface="Avenir Book"/>
                <a:ea typeface="+mn-ea"/>
                <a:cs typeface="Avenir Book"/>
              </a:defRPr>
            </a:lvl2pPr>
            <a:lvl3pPr marL="1143000" indent="-228600" algn="l" rtl="0" eaLnBrk="1" fontAlgn="base" hangingPunct="1">
              <a:spcBef>
                <a:spcPct val="20000"/>
              </a:spcBef>
              <a:spcAft>
                <a:spcPct val="0"/>
              </a:spcAft>
              <a:buClr>
                <a:srgbClr val="003399"/>
              </a:buClr>
              <a:buFont typeface="Arial" pitchFamily="34" charset="0"/>
              <a:buChar char="»"/>
              <a:defRPr sz="2000" b="0" i="0" kern="1200">
                <a:solidFill>
                  <a:srgbClr val="001F5B"/>
                </a:solidFill>
                <a:latin typeface="Avenir Book"/>
                <a:ea typeface="+mn-ea"/>
                <a:cs typeface="Avenir Book"/>
              </a:defRPr>
            </a:lvl3pPr>
            <a:lvl4pPr marL="1600200" indent="-228600" algn="l" rtl="0" eaLnBrk="1" fontAlgn="base" hangingPunct="1">
              <a:spcBef>
                <a:spcPct val="20000"/>
              </a:spcBef>
              <a:spcAft>
                <a:spcPct val="0"/>
              </a:spcAft>
              <a:buClr>
                <a:srgbClr val="003399"/>
              </a:buClr>
              <a:buFont typeface="Arial" pitchFamily="34" charset="0"/>
              <a:buChar char="–"/>
              <a:defRPr b="0" i="0" kern="1200">
                <a:solidFill>
                  <a:srgbClr val="001F5B"/>
                </a:solidFill>
                <a:latin typeface="Avenir Book"/>
                <a:ea typeface="+mn-ea"/>
                <a:cs typeface="Avenir Book"/>
              </a:defRPr>
            </a:lvl4pPr>
            <a:lvl5pPr marL="2057400" indent="-228600" algn="l" rtl="0" eaLnBrk="1" fontAlgn="base" hangingPunct="1">
              <a:spcBef>
                <a:spcPct val="20000"/>
              </a:spcBef>
              <a:spcAft>
                <a:spcPct val="0"/>
              </a:spcAft>
              <a:buClr>
                <a:srgbClr val="003399"/>
              </a:buClr>
              <a:buFont typeface="Wingdings" pitchFamily="2" charset="2"/>
              <a:buChar char="§"/>
              <a:defRPr b="0" i="0" kern="1200">
                <a:solidFill>
                  <a:srgbClr val="001F5B"/>
                </a:solidFill>
                <a:latin typeface="Avenir Book"/>
                <a:ea typeface="+mn-ea"/>
                <a:cs typeface="Avenir Book"/>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solidFill>
                  <a:srgbClr val="002060"/>
                </a:solidFill>
              </a:rPr>
              <a:t>The Electric Vehicle (EV) Budget and Programs includes: </a:t>
            </a:r>
          </a:p>
          <a:p>
            <a:pPr lvl="1"/>
            <a:r>
              <a:rPr lang="en-US" sz="2000" dirty="0">
                <a:solidFill>
                  <a:srgbClr val="002060"/>
                </a:solidFill>
              </a:rPr>
              <a:t>Charge Up Personal Vehicle Incentive </a:t>
            </a:r>
          </a:p>
          <a:p>
            <a:pPr lvl="1"/>
            <a:r>
              <a:rPr lang="en-US" sz="2000" dirty="0">
                <a:solidFill>
                  <a:srgbClr val="002060"/>
                </a:solidFill>
              </a:rPr>
              <a:t>Charge Up Residential Charge Incentive </a:t>
            </a:r>
          </a:p>
          <a:p>
            <a:pPr lvl="1"/>
            <a:r>
              <a:rPr lang="en-US" sz="2000" dirty="0">
                <a:solidFill>
                  <a:srgbClr val="002060"/>
                </a:solidFill>
              </a:rPr>
              <a:t>Clean Fleet Incentive Program </a:t>
            </a:r>
          </a:p>
          <a:p>
            <a:pPr lvl="1"/>
            <a:r>
              <a:rPr lang="en-US" sz="2000" dirty="0">
                <a:solidFill>
                  <a:srgbClr val="002060"/>
                </a:solidFill>
              </a:rPr>
              <a:t>Multi-Unit Dwelling Incentive Program </a:t>
            </a:r>
          </a:p>
          <a:p>
            <a:pPr lvl="1"/>
            <a:r>
              <a:rPr lang="en-US" sz="2000" dirty="0">
                <a:solidFill>
                  <a:srgbClr val="002060"/>
                </a:solidFill>
              </a:rPr>
              <a:t>EV Tourism Program </a:t>
            </a:r>
          </a:p>
          <a:p>
            <a:pPr lvl="1"/>
            <a:r>
              <a:rPr lang="en-US" sz="2000" dirty="0">
                <a:solidFill>
                  <a:srgbClr val="002060"/>
                </a:solidFill>
              </a:rPr>
              <a:t>E-Mobility Pilots </a:t>
            </a:r>
          </a:p>
          <a:p>
            <a:pPr lvl="1"/>
            <a:r>
              <a:rPr lang="en-US" sz="2000" dirty="0">
                <a:solidFill>
                  <a:srgbClr val="002060"/>
                </a:solidFill>
              </a:rPr>
              <a:t>School Buses </a:t>
            </a:r>
          </a:p>
          <a:p>
            <a:pPr lvl="1"/>
            <a:r>
              <a:rPr lang="en-US" sz="2000" dirty="0">
                <a:solidFill>
                  <a:srgbClr val="002060"/>
                </a:solidFill>
              </a:rPr>
              <a:t>MHD Depot</a:t>
            </a:r>
          </a:p>
          <a:p>
            <a:pPr lvl="1"/>
            <a:r>
              <a:rPr lang="en-US" sz="2000" dirty="0">
                <a:solidFill>
                  <a:srgbClr val="002060"/>
                </a:solidFill>
              </a:rPr>
              <a:t>Administrative Funds </a:t>
            </a:r>
          </a:p>
          <a:p>
            <a:endParaRPr lang="en-US" sz="2400" dirty="0">
              <a:solidFill>
                <a:srgbClr val="002060"/>
              </a:solidFill>
            </a:endParaRPr>
          </a:p>
          <a:p>
            <a:endParaRPr lang="en-US" sz="2400" dirty="0"/>
          </a:p>
          <a:p>
            <a:endParaRPr lang="en-US" sz="1700" dirty="0"/>
          </a:p>
        </p:txBody>
      </p:sp>
    </p:spTree>
    <p:extLst>
      <p:ext uri="{BB962C8B-B14F-4D97-AF65-F5344CB8AC3E}">
        <p14:creationId xmlns:p14="http://schemas.microsoft.com/office/powerpoint/2010/main" val="57276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676400" y="685800"/>
            <a:ext cx="7748207" cy="1143000"/>
          </a:xfrm>
        </p:spPr>
        <p:txBody>
          <a:bodyPr/>
          <a:lstStyle/>
          <a:p>
            <a:r>
              <a:rPr lang="en-US" sz="3200">
                <a:solidFill>
                  <a:srgbClr val="FFFF00"/>
                </a:solidFill>
              </a:rPr>
              <a:t>Charge Up Statistics</a:t>
            </a:r>
          </a:p>
        </p:txBody>
      </p:sp>
      <p:sp>
        <p:nvSpPr>
          <p:cNvPr id="8" name="TextBox 7"/>
          <p:cNvSpPr txBox="1"/>
          <p:nvPr/>
        </p:nvSpPr>
        <p:spPr>
          <a:xfrm>
            <a:off x="2898054" y="6564868"/>
            <a:ext cx="3245312" cy="369332"/>
          </a:xfrm>
          <a:prstGeom prst="rect">
            <a:avLst/>
          </a:prstGeom>
          <a:noFill/>
        </p:spPr>
        <p:txBody>
          <a:bodyPr wrap="none" rtlCol="0">
            <a:spAutoFit/>
          </a:bodyPr>
          <a:lstStyle/>
          <a:p>
            <a:r>
              <a:rPr lang="en-US"/>
              <a:t>Chargeup.njcleanenergy.com </a:t>
            </a:r>
          </a:p>
        </p:txBody>
      </p:sp>
      <p:pic>
        <p:nvPicPr>
          <p:cNvPr id="4" name="Picture 3">
            <a:extLst>
              <a:ext uri="{FF2B5EF4-FFF2-40B4-BE49-F238E27FC236}">
                <a16:creationId xmlns:a16="http://schemas.microsoft.com/office/drawing/2014/main" id="{7B6399A4-C250-9284-585E-EAB9F88F4A12}"/>
              </a:ext>
            </a:extLst>
          </p:cNvPr>
          <p:cNvPicPr>
            <a:picLocks noChangeAspect="1"/>
          </p:cNvPicPr>
          <p:nvPr/>
        </p:nvPicPr>
        <p:blipFill>
          <a:blip r:embed="rId3"/>
          <a:stretch>
            <a:fillRect/>
          </a:stretch>
        </p:blipFill>
        <p:spPr>
          <a:xfrm>
            <a:off x="304441" y="2835575"/>
            <a:ext cx="8535118" cy="3357832"/>
          </a:xfrm>
          <a:prstGeom prst="rect">
            <a:avLst/>
          </a:prstGeom>
        </p:spPr>
      </p:pic>
      <p:pic>
        <p:nvPicPr>
          <p:cNvPr id="5" name="Picture 4">
            <a:extLst>
              <a:ext uri="{FF2B5EF4-FFF2-40B4-BE49-F238E27FC236}">
                <a16:creationId xmlns:a16="http://schemas.microsoft.com/office/drawing/2014/main" id="{C8853D97-34CE-FCE6-A7ED-EAA819D1363A}"/>
              </a:ext>
            </a:extLst>
          </p:cNvPr>
          <p:cNvPicPr>
            <a:picLocks noChangeAspect="1"/>
          </p:cNvPicPr>
          <p:nvPr/>
        </p:nvPicPr>
        <p:blipFill>
          <a:blip r:embed="rId4"/>
          <a:stretch>
            <a:fillRect/>
          </a:stretch>
        </p:blipFill>
        <p:spPr>
          <a:xfrm>
            <a:off x="1656991" y="1816579"/>
            <a:ext cx="5715000" cy="838200"/>
          </a:xfrm>
          <a:prstGeom prst="rect">
            <a:avLst/>
          </a:prstGeom>
        </p:spPr>
      </p:pic>
    </p:spTree>
    <p:extLst>
      <p:ext uri="{BB962C8B-B14F-4D97-AF65-F5344CB8AC3E}">
        <p14:creationId xmlns:p14="http://schemas.microsoft.com/office/powerpoint/2010/main" val="50669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a:solidFill>
                  <a:srgbClr val="FFFF00"/>
                </a:solidFill>
              </a:rPr>
              <a:t>Proposed FY25 Charge Up </a:t>
            </a:r>
          </a:p>
        </p:txBody>
      </p:sp>
      <p:sp>
        <p:nvSpPr>
          <p:cNvPr id="3" name="Content Placeholder 2"/>
          <p:cNvSpPr>
            <a:spLocks noGrp="1"/>
          </p:cNvSpPr>
          <p:nvPr>
            <p:ph idx="1"/>
          </p:nvPr>
        </p:nvSpPr>
        <p:spPr>
          <a:xfrm>
            <a:off x="304800" y="1415623"/>
            <a:ext cx="8686800" cy="5174967"/>
          </a:xfrm>
        </p:spPr>
        <p:txBody>
          <a:bodyPr lIns="91440" tIns="45720" rIns="91440" bIns="45720" anchor="t"/>
          <a:lstStyle/>
          <a:p>
            <a:pPr marL="457200" lvl="1" indent="0">
              <a:buNone/>
            </a:pPr>
            <a:endParaRPr lang="en-US" dirty="0"/>
          </a:p>
          <a:p>
            <a:pPr lvl="1"/>
            <a:r>
              <a:rPr lang="en-US" dirty="0">
                <a:solidFill>
                  <a:schemeClr val="tx1">
                    <a:lumMod val="50000"/>
                  </a:schemeClr>
                </a:solidFill>
              </a:rPr>
              <a:t>Incentive Levels - </a:t>
            </a:r>
            <a:r>
              <a:rPr lang="en-US" b="1" i="1" dirty="0">
                <a:solidFill>
                  <a:schemeClr val="tx1">
                    <a:lumMod val="50000"/>
                  </a:schemeClr>
                </a:solidFill>
              </a:rPr>
              <a:t>New Program Design </a:t>
            </a:r>
          </a:p>
          <a:p>
            <a:pPr lvl="2"/>
            <a:r>
              <a:rPr lang="en-US" sz="1600" dirty="0">
                <a:solidFill>
                  <a:schemeClr val="accent4"/>
                </a:solidFill>
              </a:rPr>
              <a:t>EVs with MSRP &lt; $55,000 will have a fixed incentive of $2,000. </a:t>
            </a:r>
          </a:p>
          <a:p>
            <a:pPr lvl="2"/>
            <a:r>
              <a:rPr lang="en-US" sz="1600" dirty="0">
                <a:solidFill>
                  <a:schemeClr val="accent4"/>
                </a:solidFill>
              </a:rPr>
              <a:t>Income qualified applicants, as identified in the Applicant Eligibility requirements, will be eligible for an additional incentive in the amount of $2,000.</a:t>
            </a:r>
          </a:p>
          <a:p>
            <a:pPr lvl="2"/>
            <a:r>
              <a:rPr lang="en-US" sz="2400" dirty="0">
                <a:solidFill>
                  <a:schemeClr val="accent4"/>
                </a:solidFill>
              </a:rPr>
              <a:t>Income Qualified Applicant Eligibility</a:t>
            </a:r>
          </a:p>
          <a:p>
            <a:pPr lvl="2"/>
            <a:r>
              <a:rPr lang="en-US" sz="1600" dirty="0">
                <a:solidFill>
                  <a:schemeClr val="accent4"/>
                </a:solidFill>
                <a:cs typeface="Arial"/>
              </a:rPr>
              <a:t>To be eligible for the increased incentive for income eligible applicants, applicants must submit tax documentation to the Program Administrator verifying that in 2023 their Modified Adjusted Gross income (“MAGI”) met the following requirements: </a:t>
            </a:r>
          </a:p>
          <a:p>
            <a:pPr lvl="3"/>
            <a:r>
              <a:rPr lang="en-US" sz="1500" dirty="0">
                <a:solidFill>
                  <a:schemeClr val="accent4"/>
                </a:solidFill>
                <a:cs typeface="Arial"/>
              </a:rPr>
              <a:t>Maximum MAGI of $75,000 for single tax filers; </a:t>
            </a:r>
          </a:p>
          <a:p>
            <a:pPr lvl="3"/>
            <a:r>
              <a:rPr lang="en-US" sz="1500" dirty="0">
                <a:solidFill>
                  <a:schemeClr val="accent4"/>
                </a:solidFill>
                <a:cs typeface="Arial"/>
              </a:rPr>
              <a:t>Maximum MAGI of $112,500 for head of household tax filers; and </a:t>
            </a:r>
          </a:p>
          <a:p>
            <a:pPr lvl="3"/>
            <a:r>
              <a:rPr lang="en-US" sz="1500" dirty="0">
                <a:solidFill>
                  <a:schemeClr val="accent4"/>
                </a:solidFill>
                <a:cs typeface="Arial"/>
              </a:rPr>
              <a:t>Maximum MAGI of $150,000 for joint tax filers.</a:t>
            </a:r>
            <a:r>
              <a:rPr lang="en-US" sz="1600" dirty="0">
                <a:solidFill>
                  <a:schemeClr val="accent4"/>
                </a:solidFill>
                <a:cs typeface="Arial"/>
              </a:rPr>
              <a:t> </a:t>
            </a:r>
            <a:endParaRPr lang="en-US" sz="1600" dirty="0">
              <a:solidFill>
                <a:schemeClr val="accent4"/>
              </a:solidFill>
              <a:latin typeface="Arial"/>
              <a:cs typeface="Arial"/>
            </a:endParaRPr>
          </a:p>
          <a:p>
            <a:pPr lvl="2"/>
            <a:r>
              <a:rPr lang="en-US" sz="1600" dirty="0">
                <a:solidFill>
                  <a:schemeClr val="accent4"/>
                </a:solidFill>
                <a:latin typeface="Arial"/>
                <a:cs typeface="Arial"/>
              </a:rPr>
              <a:t>Applicants who wish to claim the additional income-based incentive will be required to prequalify with the Program Administrator.</a:t>
            </a:r>
            <a:endParaRPr lang="en-US" sz="1600" dirty="0">
              <a:solidFill>
                <a:schemeClr val="accent4"/>
              </a:solidFill>
              <a:cs typeface="Arial"/>
            </a:endParaRPr>
          </a:p>
          <a:p>
            <a:pPr lvl="2"/>
            <a:r>
              <a:rPr lang="en-US" sz="1600" dirty="0">
                <a:solidFill>
                  <a:schemeClr val="accent4"/>
                </a:solidFill>
                <a:latin typeface="Arial"/>
                <a:cs typeface="Arial"/>
              </a:rPr>
              <a:t>Orders, purchases and leases made before the official introduction of the low-income adder will not be eligible for the additional incentive.</a:t>
            </a:r>
            <a:endParaRPr lang="en-US" sz="1600" dirty="0">
              <a:solidFill>
                <a:schemeClr val="accent4"/>
              </a:solidFill>
            </a:endParaRPr>
          </a:p>
          <a:p>
            <a:pPr lvl="2"/>
            <a:endParaRPr lang="en-US" sz="1400" dirty="0">
              <a:solidFill>
                <a:schemeClr val="accent4"/>
              </a:solidFill>
            </a:endParaRPr>
          </a:p>
          <a:p>
            <a:pPr lvl="2"/>
            <a:endParaRPr lang="en-US" sz="1600" dirty="0"/>
          </a:p>
          <a:p>
            <a:pPr marL="914400" lvl="2" indent="0">
              <a:buNone/>
            </a:pPr>
            <a:endParaRPr lang="en-US" sz="1600" dirty="0"/>
          </a:p>
          <a:p>
            <a:pPr lvl="2"/>
            <a:endParaRPr lang="en-US" sz="1600" b="1" dirty="0"/>
          </a:p>
          <a:p>
            <a:pPr lvl="2"/>
            <a:endParaRPr lang="en-US" sz="1600" dirty="0"/>
          </a:p>
        </p:txBody>
      </p:sp>
    </p:spTree>
    <p:extLst>
      <p:ext uri="{BB962C8B-B14F-4D97-AF65-F5344CB8AC3E}">
        <p14:creationId xmlns:p14="http://schemas.microsoft.com/office/powerpoint/2010/main" val="2210724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583FE-899C-7D23-B5CD-86E8C8AECC55}"/>
              </a:ext>
            </a:extLst>
          </p:cNvPr>
          <p:cNvSpPr>
            <a:spLocks noGrp="1"/>
          </p:cNvSpPr>
          <p:nvPr>
            <p:ph type="ctrTitle"/>
          </p:nvPr>
        </p:nvSpPr>
        <p:spPr/>
        <p:txBody>
          <a:bodyPr/>
          <a:lstStyle/>
          <a:p>
            <a:r>
              <a:rPr lang="en-US" sz="2800" dirty="0"/>
              <a:t>The Income- Eligibility based incentive will open in the Fall 2024 </a:t>
            </a:r>
          </a:p>
        </p:txBody>
      </p:sp>
      <p:sp>
        <p:nvSpPr>
          <p:cNvPr id="3" name="Subtitle 2">
            <a:extLst>
              <a:ext uri="{FF2B5EF4-FFF2-40B4-BE49-F238E27FC236}">
                <a16:creationId xmlns:a16="http://schemas.microsoft.com/office/drawing/2014/main" id="{CBE4A2B5-B6CF-2A4F-9C59-6E55EC136480}"/>
              </a:ext>
            </a:extLst>
          </p:cNvPr>
          <p:cNvSpPr>
            <a:spLocks noGrp="1"/>
          </p:cNvSpPr>
          <p:nvPr>
            <p:ph type="subTitle" idx="1"/>
          </p:nvPr>
        </p:nvSpPr>
        <p:spPr>
          <a:xfrm>
            <a:off x="1219200" y="3429000"/>
            <a:ext cx="6400800" cy="1752600"/>
          </a:xfrm>
        </p:spPr>
        <p:txBody>
          <a:bodyPr/>
          <a:lstStyle/>
          <a:p>
            <a:r>
              <a:rPr lang="en-US" dirty="0"/>
              <a:t>Those purchasing an eligible vehicle prior to the opening of the income-eligibility based incentive will not be eligible to apply retro-actively</a:t>
            </a:r>
          </a:p>
        </p:txBody>
      </p:sp>
      <p:sp>
        <p:nvSpPr>
          <p:cNvPr id="4" name="Date Placeholder 3">
            <a:extLst>
              <a:ext uri="{FF2B5EF4-FFF2-40B4-BE49-F238E27FC236}">
                <a16:creationId xmlns:a16="http://schemas.microsoft.com/office/drawing/2014/main" id="{7C7DD1C0-A52A-2A1B-B9A8-0C13F40181D6}"/>
              </a:ext>
            </a:extLst>
          </p:cNvPr>
          <p:cNvSpPr>
            <a:spLocks noGrp="1"/>
          </p:cNvSpPr>
          <p:nvPr>
            <p:ph type="dt" sz="half" idx="10"/>
          </p:nvPr>
        </p:nvSpPr>
        <p:spPr/>
        <p:txBody>
          <a:bodyPr/>
          <a:lstStyle/>
          <a:p>
            <a:pPr>
              <a:defRPr/>
            </a:pPr>
            <a:fld id="{B91DA7B6-A740-4B22-A55C-CD7EA8B58A80}" type="datetime1">
              <a:rPr lang="en-US" smtClean="0"/>
              <a:t>6/3/2024</a:t>
            </a:fld>
            <a:endParaRPr lang="en-US"/>
          </a:p>
        </p:txBody>
      </p:sp>
      <p:sp>
        <p:nvSpPr>
          <p:cNvPr id="5" name="Footer Placeholder 4">
            <a:extLst>
              <a:ext uri="{FF2B5EF4-FFF2-40B4-BE49-F238E27FC236}">
                <a16:creationId xmlns:a16="http://schemas.microsoft.com/office/drawing/2014/main" id="{1545BE7F-A571-0EBA-A43E-BF43D6E05988}"/>
              </a:ext>
            </a:extLst>
          </p:cNvPr>
          <p:cNvSpPr>
            <a:spLocks noGrp="1"/>
          </p:cNvSpPr>
          <p:nvPr>
            <p:ph type="ftr" sz="quarter" idx="11"/>
          </p:nvPr>
        </p:nvSpPr>
        <p:spPr/>
        <p:txBody>
          <a:bodyPr/>
          <a:lstStyle/>
          <a:p>
            <a:pPr>
              <a:defRPr/>
            </a:pPr>
            <a:r>
              <a:rPr lang="en-US"/>
              <a:t>www.nj.gov/bpu</a:t>
            </a:r>
          </a:p>
        </p:txBody>
      </p:sp>
      <p:sp>
        <p:nvSpPr>
          <p:cNvPr id="6" name="Slide Number Placeholder 5">
            <a:extLst>
              <a:ext uri="{FF2B5EF4-FFF2-40B4-BE49-F238E27FC236}">
                <a16:creationId xmlns:a16="http://schemas.microsoft.com/office/drawing/2014/main" id="{3F2DF8A1-414D-0DD3-158B-AA8E8EFFFB7A}"/>
              </a:ext>
            </a:extLst>
          </p:cNvPr>
          <p:cNvSpPr>
            <a:spLocks noGrp="1"/>
          </p:cNvSpPr>
          <p:nvPr>
            <p:ph type="sldNum" sz="quarter" idx="12"/>
          </p:nvPr>
        </p:nvSpPr>
        <p:spPr/>
        <p:txBody>
          <a:bodyPr/>
          <a:lstStyle/>
          <a:p>
            <a:pPr>
              <a:defRPr/>
            </a:pPr>
            <a:fld id="{6394E1E7-201A-475B-BC54-138A97EDB787}" type="slidenum">
              <a:rPr lang="en-US" smtClean="0"/>
              <a:pPr>
                <a:defRPr/>
              </a:pPr>
              <a:t>9</a:t>
            </a:fld>
            <a:endParaRPr lang="en-US"/>
          </a:p>
        </p:txBody>
      </p:sp>
    </p:spTree>
    <p:extLst>
      <p:ext uri="{BB962C8B-B14F-4D97-AF65-F5344CB8AC3E}">
        <p14:creationId xmlns:p14="http://schemas.microsoft.com/office/powerpoint/2010/main" val="1021089759"/>
      </p:ext>
    </p:extLst>
  </p:cSld>
  <p:clrMapOvr>
    <a:masterClrMapping/>
  </p:clrMapOvr>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f818f17-cbce-4756-9d5e-956e1d167021" xsi:nil="true"/>
    <lcf76f155ced4ddcb4097134ff3c332f xmlns="6617b7c1-a0ba-455c-adb6-aac953d2e670">
      <Terms xmlns="http://schemas.microsoft.com/office/infopath/2007/PartnerControls"/>
    </lcf76f155ced4ddcb4097134ff3c332f>
    <SharedWithUsers xmlns="5f818f17-cbce-4756-9d5e-956e1d167021">
      <UserInfo>
        <DisplayName>Lewis, Cathleen [BPU]</DisplayName>
        <AccountId>13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0FDDEC64B3C54F83CD5F7A498221A6" ma:contentTypeVersion="18" ma:contentTypeDescription="Create a new document." ma:contentTypeScope="" ma:versionID="f1865d5efab24a92a72a6c77e0f91f2b">
  <xsd:schema xmlns:xsd="http://www.w3.org/2001/XMLSchema" xmlns:xs="http://www.w3.org/2001/XMLSchema" xmlns:p="http://schemas.microsoft.com/office/2006/metadata/properties" xmlns:ns2="6617b7c1-a0ba-455c-adb6-aac953d2e670" xmlns:ns3="5f818f17-cbce-4756-9d5e-956e1d167021" targetNamespace="http://schemas.microsoft.com/office/2006/metadata/properties" ma:root="true" ma:fieldsID="e2cc41b9fc27dfef1ae157f494d89622" ns2:_="" ns3:_="">
    <xsd:import namespace="6617b7c1-a0ba-455c-adb6-aac953d2e670"/>
    <xsd:import namespace="5f818f17-cbce-4756-9d5e-956e1d167021"/>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TaxCatchAll" minOccurs="0"/>
                <xsd:element ref="ns2:MediaServiceLocation"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17b7c1-a0ba-455c-adb6-aac953d2e6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1b0449-a7ed-439f-be55-0163d7004e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818f17-cbce-4756-9d5e-956e1d16702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1ee8265-39f9-4b32-89da-7cff9fb84190}" ma:internalName="TaxCatchAll" ma:showField="CatchAllData" ma:web="5f818f17-cbce-4756-9d5e-956e1d1670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E51C2F-F70F-4910-96B7-51692279B069}">
  <ds:schemaRefs>
    <ds:schemaRef ds:uri="5f818f17-cbce-4756-9d5e-956e1d167021"/>
    <ds:schemaRef ds:uri="60625c03-4bfb-4fbb-a268-418e163bbee2"/>
    <ds:schemaRef ds:uri="6617b7c1-a0ba-455c-adb6-aac953d2e670"/>
    <ds:schemaRef ds:uri="81dcd7ac-5837-458b-b479-b2429641712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7B48C4D-CC4B-4B7B-82BF-B9376FECBBA6}">
  <ds:schemaRefs>
    <ds:schemaRef ds:uri="5f818f17-cbce-4756-9d5e-956e1d167021"/>
    <ds:schemaRef ds:uri="6617b7c1-a0ba-455c-adb6-aac953d2e6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CA6E4D-6200-432C-BC88-0BC47C625D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2864</TotalTime>
  <Words>1621</Words>
  <Application>Microsoft Office PowerPoint</Application>
  <PresentationFormat>On-screen Show (4:3)</PresentationFormat>
  <Paragraphs>208</Paragraphs>
  <Slides>24</Slides>
  <Notes>17</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24</vt:i4>
      </vt:variant>
    </vt:vector>
  </HeadingPairs>
  <TitlesOfParts>
    <vt:vector size="40" baseType="lpstr">
      <vt:lpstr>MS PGothic</vt:lpstr>
      <vt:lpstr>Arial</vt:lpstr>
      <vt:lpstr>Arial (body)</vt:lpstr>
      <vt:lpstr>Arial Black</vt:lpstr>
      <vt:lpstr>Avenir Book</vt:lpstr>
      <vt:lpstr>Avenir Roman</vt:lpstr>
      <vt:lpstr>Calibri</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NJCEP Proposed Fiscal Year 2025 Electric Vehicle Budget and Program Plans – Stakeholder Meeting</vt:lpstr>
      <vt:lpstr>Agenda</vt:lpstr>
      <vt:lpstr>Meeting Logistics</vt:lpstr>
      <vt:lpstr>Process and Schedule for Comments</vt:lpstr>
      <vt:lpstr>             Overview of Budget</vt:lpstr>
      <vt:lpstr>Proposed FY25 Programs</vt:lpstr>
      <vt:lpstr>Charge Up Statistics</vt:lpstr>
      <vt:lpstr>Proposed FY25 Charge Up </vt:lpstr>
      <vt:lpstr>The Income- Eligibility based incentive will open in the Fall 2024 </vt:lpstr>
      <vt:lpstr>Proposed FY25 Charge Up </vt:lpstr>
      <vt:lpstr>PowerPoint Presentation</vt:lpstr>
      <vt:lpstr>Proposed FY25 Charge Up </vt:lpstr>
      <vt:lpstr>Proposed FY25 EV Program Requirements </vt:lpstr>
      <vt:lpstr>Proposed FY25 Clean Fleet</vt:lpstr>
      <vt:lpstr>Clean Fleet Statistics</vt:lpstr>
      <vt:lpstr>Proposed FY25 MUD</vt:lpstr>
      <vt:lpstr>MUD Statistics </vt:lpstr>
      <vt:lpstr>Proposed FY25 EV Tourism</vt:lpstr>
      <vt:lpstr>EV Tourism Statistics</vt:lpstr>
      <vt:lpstr>Proposed FY25 E-Mobility </vt:lpstr>
      <vt:lpstr>Proposed FY25 School Bus Funding </vt:lpstr>
      <vt:lpstr>Proposed FY25 MHD Depot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Lewis, Cathleen [BPU]</cp:lastModifiedBy>
  <cp:revision>166</cp:revision>
  <cp:lastPrinted>2019-09-24T21:49:48Z</cp:lastPrinted>
  <dcterms:created xsi:type="dcterms:W3CDTF">2019-09-24T23:30:03Z</dcterms:created>
  <dcterms:modified xsi:type="dcterms:W3CDTF">2024-06-04T18:50:38Z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0x010100590FDDEC64B3C54F83CD5F7A498221A6</vt:lpwstr>
  </property>
  <property fmtid="{D5CDD505-2E9C-101B-9397-08002B2CF9AE}" pid="3" name="MediaServiceImageTags">
    <vt:lpwstr/>
  </property>
</Properties>
</file>